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4"/>
  </p:notesMasterIdLst>
  <p:handoutMasterIdLst>
    <p:handoutMasterId r:id="rId65"/>
  </p:handoutMasterIdLst>
  <p:sldIdLst>
    <p:sldId id="256" r:id="rId2"/>
    <p:sldId id="964" r:id="rId3"/>
    <p:sldId id="956" r:id="rId4"/>
    <p:sldId id="878" r:id="rId5"/>
    <p:sldId id="880" r:id="rId6"/>
    <p:sldId id="877" r:id="rId7"/>
    <p:sldId id="881" r:id="rId8"/>
    <p:sldId id="882" r:id="rId9"/>
    <p:sldId id="897" r:id="rId10"/>
    <p:sldId id="883" r:id="rId11"/>
    <p:sldId id="958" r:id="rId12"/>
    <p:sldId id="884" r:id="rId13"/>
    <p:sldId id="898" r:id="rId14"/>
    <p:sldId id="885" r:id="rId15"/>
    <p:sldId id="886" r:id="rId16"/>
    <p:sldId id="887" r:id="rId17"/>
    <p:sldId id="888" r:id="rId18"/>
    <p:sldId id="959" r:id="rId19"/>
    <p:sldId id="889" r:id="rId20"/>
    <p:sldId id="890" r:id="rId21"/>
    <p:sldId id="891" r:id="rId22"/>
    <p:sldId id="892" r:id="rId23"/>
    <p:sldId id="960" r:id="rId24"/>
    <p:sldId id="893" r:id="rId25"/>
    <p:sldId id="894" r:id="rId26"/>
    <p:sldId id="895" r:id="rId27"/>
    <p:sldId id="896" r:id="rId28"/>
    <p:sldId id="899" r:id="rId29"/>
    <p:sldId id="900" r:id="rId30"/>
    <p:sldId id="961" r:id="rId31"/>
    <p:sldId id="901" r:id="rId32"/>
    <p:sldId id="902" r:id="rId33"/>
    <p:sldId id="903" r:id="rId34"/>
    <p:sldId id="904" r:id="rId35"/>
    <p:sldId id="962" r:id="rId36"/>
    <p:sldId id="905" r:id="rId37"/>
    <p:sldId id="906" r:id="rId38"/>
    <p:sldId id="907" r:id="rId39"/>
    <p:sldId id="908" r:id="rId40"/>
    <p:sldId id="909" r:id="rId41"/>
    <p:sldId id="963" r:id="rId42"/>
    <p:sldId id="910" r:id="rId43"/>
    <p:sldId id="951" r:id="rId44"/>
    <p:sldId id="952" r:id="rId45"/>
    <p:sldId id="954" r:id="rId46"/>
    <p:sldId id="911" r:id="rId47"/>
    <p:sldId id="914" r:id="rId48"/>
    <p:sldId id="912" r:id="rId49"/>
    <p:sldId id="913" r:id="rId50"/>
    <p:sldId id="915" r:id="rId51"/>
    <p:sldId id="916" r:id="rId52"/>
    <p:sldId id="955" r:id="rId53"/>
    <p:sldId id="917" r:id="rId54"/>
    <p:sldId id="918" r:id="rId55"/>
    <p:sldId id="919" r:id="rId56"/>
    <p:sldId id="921" r:id="rId57"/>
    <p:sldId id="920" r:id="rId58"/>
    <p:sldId id="922" r:id="rId59"/>
    <p:sldId id="923" r:id="rId60"/>
    <p:sldId id="924" r:id="rId61"/>
    <p:sldId id="925" r:id="rId62"/>
    <p:sldId id="927"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an qiao" initials="qq" lastIdx="1" clrIdx="0">
    <p:extLst>
      <p:ext uri="{19B8F6BF-5375-455C-9EA6-DF929625EA0E}">
        <p15:presenceInfo xmlns:p15="http://schemas.microsoft.com/office/powerpoint/2012/main" userId="52326432207f8a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0A85A6"/>
    <a:srgbClr val="1B95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86" d="100"/>
          <a:sy n="86" d="100"/>
        </p:scale>
        <p:origin x="696" y="62"/>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93BA517-21F0-548A-E4F5-ED0C8C79D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B3FF720-99F1-54B8-0282-9A80E3A5A4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A1AA88-30F1-4C3E-A48D-5CE4D65EA909}" type="datetimeFigureOut">
              <a:rPr lang="zh-CN" altLang="en-US" smtClean="0"/>
              <a:t>2023/6/26</a:t>
            </a:fld>
            <a:endParaRPr lang="zh-CN" altLang="en-US"/>
          </a:p>
        </p:txBody>
      </p:sp>
      <p:sp>
        <p:nvSpPr>
          <p:cNvPr id="4" name="页脚占位符 3">
            <a:extLst>
              <a:ext uri="{FF2B5EF4-FFF2-40B4-BE49-F238E27FC236}">
                <a16:creationId xmlns:a16="http://schemas.microsoft.com/office/drawing/2014/main" id="{68D9A5C8-2723-0403-E3FC-2E128185B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F71B2B3-DEF6-4694-483C-C2C23A00BC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B6AB6E-7122-4CF2-B049-703EE524A721}" type="slidenum">
              <a:rPr lang="zh-CN" altLang="en-US" smtClean="0"/>
              <a:t>‹#›</a:t>
            </a:fld>
            <a:endParaRPr lang="zh-CN" altLang="en-US"/>
          </a:p>
        </p:txBody>
      </p:sp>
    </p:spTree>
    <p:extLst>
      <p:ext uri="{BB962C8B-B14F-4D97-AF65-F5344CB8AC3E}">
        <p14:creationId xmlns:p14="http://schemas.microsoft.com/office/powerpoint/2010/main" val="10186703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CF83A-B8F8-4CAB-A3CE-BE24C55AAB2E}" type="datetimeFigureOut">
              <a:rPr lang="zh-CN" altLang="en-US" smtClean="0"/>
              <a:t>2023/6/26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BE4BD-FD03-4391-AACB-5F4790000D3C}" type="slidenum">
              <a:rPr lang="zh-CN" altLang="en-US" smtClean="0"/>
              <a:t>‹#›</a:t>
            </a:fld>
            <a:endParaRPr lang="zh-CN" altLang="en-US"/>
          </a:p>
        </p:txBody>
      </p:sp>
    </p:spTree>
    <p:extLst>
      <p:ext uri="{BB962C8B-B14F-4D97-AF65-F5344CB8AC3E}">
        <p14:creationId xmlns:p14="http://schemas.microsoft.com/office/powerpoint/2010/main" val="361385559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5452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490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27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4780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797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7896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37788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675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9172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2131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513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1002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7325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4733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3562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358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0281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3865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5584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82122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3800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433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31572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2236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9164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5081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831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0938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249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4144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2098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216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5701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014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904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0283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23414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01622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98421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7668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5209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0150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2869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8020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4675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1351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74285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450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203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1467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4297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75445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4452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650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86721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06731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451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1297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3769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11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E3B92-B684-86B2-4335-0557BCFA02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3DCA85-4BCC-1CF1-0FCC-E695E242C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14A42C1-5B43-26FE-93A8-807C1BE34CF5}"/>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C5A8A3E-DD0F-2A71-F08F-414FC0947E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6FE69F-BFD1-B961-D034-6965E54B7420}"/>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2427271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83B8C-E796-AFF1-84ED-17BB82697E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9B67DA-6A49-DADB-7413-0F2EBB7390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802402-E0AE-3AB0-92FC-1C1C47739886}"/>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58686CC-CEA9-09EA-E1EB-6E64BDB5B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FB2132-D11F-D0D2-DF02-816C9EADD896}"/>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67718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C53CAFB-7F5C-BF06-6E7C-B841E13EDA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4C3270-8304-9601-3AC4-3D9443117E8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B10D7C-4F67-24EC-90A9-D41B75D5668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92780B7-A3C3-B85B-5C89-3C12E65D54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64B005-FFA4-66BC-0F51-6913CDD707CC}"/>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3801417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标题&amp;副标题">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rgbClr val="003399"/>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&lt; </a:t>
            </a:r>
            <a:fld id="{A548B57D-AE10-4CF7-A9DF-59FEFA91B28E}" type="slidenum">
              <a:rPr lang="zh-CN" altLang="en-US" smtClean="0"/>
              <a:pPr/>
              <a:t>‹#›</a:t>
            </a:fld>
            <a:r>
              <a:rPr lang="en-US" altLang="zh-CN" dirty="0"/>
              <a:t>/ 61 &gt;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rgbClr val="003399"/>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单击此处输入内容</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厚德博学 敬业乐群</a:t>
            </a:r>
          </a:p>
        </p:txBody>
      </p:sp>
      <p:pic>
        <p:nvPicPr>
          <p:cNvPr id="65" name="图片 64">
            <a:extLst>
              <a:ext uri="{FF2B5EF4-FFF2-40B4-BE49-F238E27FC236}">
                <a16:creationId xmlns:a16="http://schemas.microsoft.com/office/drawing/2014/main" id="{D67DDF3F-3E49-4340-B306-9149EBE62352}"/>
              </a:ext>
            </a:extLst>
          </p:cNvPr>
          <p:cNvPicPr>
            <a:picLocks noChangeAspect="1"/>
          </p:cNvPicPr>
          <p:nvPr userDrawn="1"/>
        </p:nvPicPr>
        <p:blipFill>
          <a:blip r:embed="rId2"/>
          <a:stretch>
            <a:fillRect/>
          </a:stretch>
        </p:blipFill>
        <p:spPr>
          <a:xfrm>
            <a:off x="10136007" y="290369"/>
            <a:ext cx="1742571" cy="523066"/>
          </a:xfrm>
          <a:prstGeom prst="rect">
            <a:avLst/>
          </a:prstGeom>
        </p:spPr>
      </p:pic>
    </p:spTree>
    <p:extLst>
      <p:ext uri="{BB962C8B-B14F-4D97-AF65-F5344CB8AC3E}">
        <p14:creationId xmlns:p14="http://schemas.microsoft.com/office/powerpoint/2010/main" val="39670653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BEC8A-CC4B-4E62-19F5-DAE2A06C0E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3C746A-E26E-4935-11AF-C1D52D8DC3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8B3319-9C28-4F38-AD4B-23FEE278A5A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2AF2C4E3-7051-4E32-3F64-22AC2577BD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7D6916-6D92-FF3A-385A-DF4EC739DFDD}"/>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354271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94B35-0D74-1D08-1C14-0994649EE3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E52EAF-48FD-F7DD-D44B-BB6CF3F6E5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8D751D-1993-B932-857A-1488F97A4965}"/>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ACDEE1B-0A4C-804F-A58A-894B7E3A84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1953BE-70D2-EF56-E7BE-D055AD52415B}"/>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106171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3C0A9-9208-F14A-30C1-390DC55E03C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6E0CD7-8721-6FAD-2918-F3C82565D86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1CCF79-FD80-A91E-451C-056CACDCA53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B1812D8-97E9-9ACC-A9E1-5F42E96A35A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60AA82A8-F4A4-486B-D496-A705237F7F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AB414E-3CCB-C9BA-A546-5A20AB9B6DC3}"/>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296610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CD171-DFD0-5FAE-8664-C0D8C35ACC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631DE5-B98D-4491-F568-2DCDC83FDF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B52930-AAAD-40CA-614E-2F30485FC14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A26B274-B268-F061-2F39-4FE861790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E334543-BDAD-D1C7-B91F-A75B8B1120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53E7EA-7FF4-EFB1-81B1-2B93206C0635}"/>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DEB3F7AA-E19B-3B02-89B4-08A6C8E155C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A435DC-C7F2-37CE-E8AC-0AAF03FB1AAB}"/>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320118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F278A-355F-A85F-3F3B-D64B801976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DF74DE-F9A1-BF40-02C8-AD17A6679250}"/>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944190D6-61D2-1843-7227-5A3A73974F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A85A5E-F9B0-2A9A-0763-10EA22F10BA8}"/>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344929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D4AF84-D8C4-62E3-7F40-B752ED19DE2B}"/>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CE08871-FD7E-ED44-600F-87D128EA1E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9973368-AC9E-A3DE-65ED-F6E9D88C981F}"/>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132076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2FA74-B8B6-44E1-7BBB-E9D184D277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DBAAA3-5BDF-4828-CDB4-1A4C3A2D4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52A521E-F2CA-62FD-FD76-1765766E9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02F844-0C52-B4C3-3C77-2FBC43F142A4}"/>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90FAEE4-6452-28DA-FDE1-419BE71D7B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E3FD4B-ADDC-3A25-48E7-875E889CA5F0}"/>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1838945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8A735-B955-C4C5-2206-0425103892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F0E2E3-8948-4281-E8D1-F220A555E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A45B65-045F-5780-061F-F5C74C962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566F36-1297-0286-3203-BB094C851121}"/>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33018832-8B3E-A43F-788A-B4A08B2B4E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9A96F4-9F7A-37FC-E971-DF5D8F04BB15}"/>
              </a:ext>
            </a:extLst>
          </p:cNvPr>
          <p:cNvSpPr>
            <a:spLocks noGrp="1"/>
          </p:cNvSpPr>
          <p:nvPr>
            <p:ph type="sldNum" sz="quarter" idx="12"/>
          </p:nvPr>
        </p:nvSpPr>
        <p:spPr/>
        <p:txBody>
          <a:body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281588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A08086-ABCF-5ADE-4E22-58FE39199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AC8F5B1-D491-D8D4-1E91-5DF97815E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CA2413-9DEC-AEDB-0D6D-CF235004F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072E1472-4553-EB68-AB31-E89B669A8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53B926-AD1B-EF9A-5538-45EA18B5E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 61&gt;</a:t>
            </a:r>
            <a:endParaRPr lang="zh-CN" altLang="en-US" dirty="0"/>
          </a:p>
        </p:txBody>
      </p:sp>
    </p:spTree>
    <p:extLst>
      <p:ext uri="{BB962C8B-B14F-4D97-AF65-F5344CB8AC3E}">
        <p14:creationId xmlns:p14="http://schemas.microsoft.com/office/powerpoint/2010/main" val="1912130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301.3781.pdf"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www.jmlr.org/papers/volume3/bengio03a/bengio03a.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hyperlink" Target="https://towardsdatascience.com/the-three-decoding-methods-for-nlp" TargetMode="External"/><Relationship Id="rId3" Type="http://schemas.openxmlformats.org/officeDocument/2006/relationships/hyperlink" Target="https://s3-us-west-2.amazonaws.com/openai-assets/research-covers/language-unsupervised/language_understanding_paper.pdf" TargetMode="External"/><Relationship Id="rId7" Type="http://schemas.openxmlformats.org/officeDocument/2006/relationships/hyperlink" Target="https://zhuanlan.zhihu.com/p/609716668" TargetMode="External"/><Relationship Id="rId12" Type="http://schemas.openxmlformats.org/officeDocument/2006/relationships/hyperlink" Target="https://www.bilibili.com/video/BV1hd4y187CR"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arxiv.org/abs/2203.02155" TargetMode="External"/><Relationship Id="rId11" Type="http://schemas.openxmlformats.org/officeDocument/2006/relationships/hyperlink" Target="https://zhuanlan.zhihu.com/p/624038226" TargetMode="External"/><Relationship Id="rId5" Type="http://schemas.openxmlformats.org/officeDocument/2006/relationships/hyperlink" Target="https://arxiv.org/abs/2005.14165" TargetMode="External"/><Relationship Id="rId10" Type="http://schemas.openxmlformats.org/officeDocument/2006/relationships/hyperlink" Target="https://medium.com/walmartglobaltech/the-journey-of-open-ai-gpt-models" TargetMode="External"/><Relationship Id="rId4" Type="http://schemas.openxmlformats.org/officeDocument/2006/relationships/hyperlink" Target="https://d4mucfpksywv.cloudfront.net/better-language-models/language_models_are_unsupervised_multitask_learners.pdf" TargetMode="External"/><Relationship Id="rId9" Type="http://schemas.openxmlformats.org/officeDocument/2006/relationships/hyperlink" Target="https://zhuanlan.zhihu.com/p/618325377"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A840AD-ADF8-D133-3FC6-C3A0166D167F}"/>
              </a:ext>
            </a:extLst>
          </p:cNvPr>
          <p:cNvPicPr>
            <a:picLocks noChangeAspect="1"/>
          </p:cNvPicPr>
          <p:nvPr/>
        </p:nvPicPr>
        <p:blipFill>
          <a:blip r:embed="rId2"/>
          <a:stretch>
            <a:fillRect/>
          </a:stretch>
        </p:blipFill>
        <p:spPr>
          <a:xfrm>
            <a:off x="5049187" y="271386"/>
            <a:ext cx="2093624" cy="2093624"/>
          </a:xfrm>
          <a:prstGeom prst="rect">
            <a:avLst/>
          </a:prstGeom>
        </p:spPr>
      </p:pic>
      <p:sp>
        <p:nvSpPr>
          <p:cNvPr id="5" name="矩形 4">
            <a:extLst>
              <a:ext uri="{FF2B5EF4-FFF2-40B4-BE49-F238E27FC236}">
                <a16:creationId xmlns:a16="http://schemas.microsoft.com/office/drawing/2014/main" id="{9DB87302-9872-D593-99B6-3DB2D1A56A2B}"/>
              </a:ext>
            </a:extLst>
          </p:cNvPr>
          <p:cNvSpPr/>
          <p:nvPr/>
        </p:nvSpPr>
        <p:spPr>
          <a:xfrm>
            <a:off x="1" y="2698230"/>
            <a:ext cx="12192000" cy="1735512"/>
          </a:xfrm>
          <a:prstGeom prst="rect">
            <a:avLst/>
          </a:prstGeom>
          <a:solidFill>
            <a:srgbClr val="0033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TextBox 26">
            <a:extLst>
              <a:ext uri="{FF2B5EF4-FFF2-40B4-BE49-F238E27FC236}">
                <a16:creationId xmlns:a16="http://schemas.microsoft.com/office/drawing/2014/main" id="{E8F26416-3D36-C6E4-9CCF-C8FF42C56CD0}"/>
              </a:ext>
            </a:extLst>
          </p:cNvPr>
          <p:cNvSpPr txBox="1"/>
          <p:nvPr/>
        </p:nvSpPr>
        <p:spPr>
          <a:xfrm>
            <a:off x="4405812" y="4709393"/>
            <a:ext cx="338036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noProof="0" dirty="0">
                <a:solidFill>
                  <a:prstClr val="black">
                    <a:lumMod val="95000"/>
                    <a:lumOff val="5000"/>
                  </a:prstClr>
                </a:solidFill>
                <a:latin typeface="Arial" panose="020B0604020202020204" pitchFamily="34" charset="0"/>
                <a:ea typeface="Microsoft YaHei" panose="020B0503020204020204" pitchFamily="34" charset="-122"/>
                <a:cs typeface="+mn-ea"/>
                <a:sym typeface="Arial" panose="020B0604020202020204" pitchFamily="34" charset="0"/>
              </a:rPr>
              <a:t>北京邮电大学人工智能学院</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F20E1B2F-2045-F3C1-AFE1-6E77CAAB223A}"/>
              </a:ext>
            </a:extLst>
          </p:cNvPr>
          <p:cNvSpPr/>
          <p:nvPr/>
        </p:nvSpPr>
        <p:spPr>
          <a:xfrm>
            <a:off x="3210611" y="3029339"/>
            <a:ext cx="5770776" cy="768031"/>
          </a:xfrm>
          <a:prstGeom prst="rect">
            <a:avLst/>
          </a:prstGeom>
        </p:spPr>
        <p:txBody>
          <a:bodyPr wrap="square">
            <a:spAutoFit/>
          </a:bodyPr>
          <a:lstStyle/>
          <a:p>
            <a:pPr lvl="0" algn="ctr">
              <a:lnSpc>
                <a:spcPct val="120000"/>
              </a:lnSpc>
              <a:defRPr/>
            </a:pPr>
            <a:r>
              <a:rPr lang="en-US" altLang="zh-CN" sz="4000" spc="300" dirty="0">
                <a:solidFill>
                  <a:prstClr val="white"/>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LLM</a:t>
            </a:r>
            <a:r>
              <a:rPr lang="zh-CN" altLang="en-US" sz="4000" spc="3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rPr>
              <a:t>大语言模型介绍</a:t>
            </a:r>
            <a:endParaRPr lang="en" altLang="zh-CN" sz="4000" spc="3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0" name="TextBox 27">
            <a:extLst>
              <a:ext uri="{FF2B5EF4-FFF2-40B4-BE49-F238E27FC236}">
                <a16:creationId xmlns:a16="http://schemas.microsoft.com/office/drawing/2014/main" id="{2BBE875A-6EC7-0A3E-0451-A0C3DE62A55C}"/>
              </a:ext>
            </a:extLst>
          </p:cNvPr>
          <p:cNvSpPr txBox="1"/>
          <p:nvPr/>
        </p:nvSpPr>
        <p:spPr>
          <a:xfrm>
            <a:off x="5208574" y="5385154"/>
            <a:ext cx="177484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2023</a:t>
            </a:r>
            <a:r>
              <a:rPr lang="zh-CN" altLang="en-US" dirty="0">
                <a:latin typeface="Arial" panose="020B0604020202020204" pitchFamily="34" charset="0"/>
                <a:ea typeface="Microsoft YaHei" panose="020B0503020204020204" pitchFamily="34" charset="-122"/>
                <a:cs typeface="+mn-ea"/>
                <a:sym typeface="Arial" panose="020B0604020202020204" pitchFamily="34" charset="0"/>
              </a:rPr>
              <a:t>年</a:t>
            </a: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6</a:t>
            </a:r>
            <a:r>
              <a:rPr lang="zh-CN" altLang="en-US" dirty="0">
                <a:latin typeface="Arial" panose="020B0604020202020204" pitchFamily="34" charset="0"/>
                <a:ea typeface="Microsoft YaHei" panose="020B0503020204020204" pitchFamily="34" charset="-122"/>
                <a:cs typeface="+mn-ea"/>
                <a:sym typeface="Arial" panose="020B0604020202020204" pitchFamily="34" charset="0"/>
              </a:rPr>
              <a:t>月</a:t>
            </a: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26</a:t>
            </a:r>
            <a:r>
              <a:rPr lang="zh-CN" altLang="en-US" dirty="0">
                <a:latin typeface="Arial" panose="020B0604020202020204" pitchFamily="34" charset="0"/>
                <a:ea typeface="Microsoft YaHei" panose="020B0503020204020204" pitchFamily="34" charset="-122"/>
                <a:cs typeface="+mn-ea"/>
                <a:sym typeface="Arial" panose="020B0604020202020204" pitchFamily="34" charset="0"/>
              </a:rPr>
              <a:t>日</a:t>
            </a:r>
            <a:endParaRPr kumimoji="0" lang="zh-CN" altLang="en-US" sz="1800" u="none" strike="noStrike" kern="1200" cap="none" spc="0" normalizeH="0" baseline="0" noProof="0" dirty="0">
              <a:ln>
                <a:noFill/>
              </a:ln>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703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N-gram</a:t>
            </a:r>
            <a:r>
              <a:rPr lang="zh-CN" altLang="en-US" dirty="0">
                <a:sym typeface="Arial" panose="020B0604020202020204" pitchFamily="34" charset="0"/>
              </a:rPr>
              <a:t>的优点与局限</a:t>
            </a:r>
          </a:p>
        </p:txBody>
      </p:sp>
      <p:sp>
        <p:nvSpPr>
          <p:cNvPr id="3" name="文本框 2">
            <a:extLst>
              <a:ext uri="{FF2B5EF4-FFF2-40B4-BE49-F238E27FC236}">
                <a16:creationId xmlns:a16="http://schemas.microsoft.com/office/drawing/2014/main" id="{4B719430-68CB-B769-1D6D-2C424BEA4229}"/>
              </a:ext>
            </a:extLst>
          </p:cNvPr>
          <p:cNvSpPr txBox="1"/>
          <p:nvPr/>
        </p:nvSpPr>
        <p:spPr>
          <a:xfrm>
            <a:off x="914399" y="1057019"/>
            <a:ext cx="6880194" cy="1704954"/>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优点</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buClr>
                <a:schemeClr val="accent1"/>
              </a:buClr>
            </a:pPr>
            <a:r>
              <a:rPr lang="zh-CN" altLang="en-US" dirty="0">
                <a:latin typeface="Arial" panose="020B0604020202020204" pitchFamily="34" charset="0"/>
                <a:ea typeface="微软雅黑" panose="020B0503020204020204" pitchFamily="34" charset="-122"/>
                <a:cs typeface="Arial" panose="020B0604020202020204" pitchFamily="34" charset="0"/>
              </a:rPr>
              <a:t>计算简单</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缺点</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buClr>
                <a:schemeClr val="accent1"/>
              </a:buClr>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无法捕捉到</a:t>
            </a:r>
            <a:r>
              <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长距离</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的词汇</a:t>
            </a:r>
            <a:r>
              <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依赖</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关系</a:t>
            </a:r>
          </a:p>
        </p:txBody>
      </p:sp>
      <p:sp>
        <p:nvSpPr>
          <p:cNvPr id="4" name="文本框 3">
            <a:extLst>
              <a:ext uri="{FF2B5EF4-FFF2-40B4-BE49-F238E27FC236}">
                <a16:creationId xmlns:a16="http://schemas.microsoft.com/office/drawing/2014/main" id="{504930A4-B1C6-D7FB-CEB9-5F617FF00F0B}"/>
              </a:ext>
            </a:extLst>
          </p:cNvPr>
          <p:cNvSpPr txBox="1"/>
          <p:nvPr/>
        </p:nvSpPr>
        <p:spPr>
          <a:xfrm>
            <a:off x="1665228" y="3194660"/>
            <a:ext cx="9056851" cy="458459"/>
          </a:xfrm>
          <a:prstGeom prst="rect">
            <a:avLst/>
          </a:prstGeom>
          <a:noFill/>
        </p:spPr>
        <p:txBody>
          <a:bodyPr wrap="square" rtlCol="0">
            <a:spAutoFit/>
          </a:bodyPr>
          <a:lstStyle/>
          <a:p>
            <a:pPr algn="l">
              <a:lnSpc>
                <a:spcPct val="150000"/>
              </a:lnSpc>
            </a:pPr>
            <a:r>
              <a:rPr lang="en-US" altLang="zh-CN" b="0" i="0" u="none" strike="noStrike" baseline="0" dirty="0">
                <a:latin typeface="Arial" panose="020B0604020202020204" pitchFamily="34" charset="0"/>
                <a:ea typeface="微软雅黑" panose="020B0503020204020204" pitchFamily="34" charset="-122"/>
                <a:cs typeface="Arial" panose="020B0604020202020204" pitchFamily="34" charset="0"/>
              </a:rPr>
              <a:t>N-gram</a:t>
            </a:r>
            <a:r>
              <a:rPr lang="zh-CN" altLang="en-US" b="0" i="0" u="none" strike="noStrike" baseline="0" dirty="0">
                <a:latin typeface="Arial" panose="020B0604020202020204" pitchFamily="34" charset="0"/>
                <a:ea typeface="微软雅黑" panose="020B0503020204020204" pitchFamily="34" charset="-122"/>
                <a:cs typeface="Arial" panose="020B0604020202020204" pitchFamily="34" charset="0"/>
              </a:rPr>
              <a:t>模型虽然有局限性，但它启发了后来许多更强大的自然语言处理技术。</a:t>
            </a:r>
            <a:endParaRPr lang="en-US" altLang="zh-CN"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9EE096E4-62C0-515C-7B5C-9DF390E1ABAF}"/>
              </a:ext>
            </a:extLst>
          </p:cNvPr>
          <p:cNvSpPr>
            <a:spLocks noGrp="1"/>
          </p:cNvSpPr>
          <p:nvPr>
            <p:ph type="sldNum" sz="quarter" idx="4"/>
          </p:nvPr>
        </p:nvSpPr>
        <p:spPr/>
        <p:txBody>
          <a:bodyPr/>
          <a:lstStyle/>
          <a:p>
            <a:r>
              <a:rPr lang="en-US" altLang="zh-CN"/>
              <a:t>&lt; </a:t>
            </a:r>
            <a:fld id="{A548B57D-AE10-4CF7-A9DF-59FEFA91B28E}" type="slidenum">
              <a:rPr lang="zh-CN" altLang="en-US" smtClean="0"/>
              <a:pPr/>
              <a:t>9</a:t>
            </a:fld>
            <a:r>
              <a:rPr lang="en-US" altLang="zh-CN"/>
              <a:t>/ 61 &gt;</a:t>
            </a:r>
            <a:endParaRPr lang="zh-CN" altLang="en-US" dirty="0"/>
          </a:p>
        </p:txBody>
      </p:sp>
    </p:spTree>
    <p:extLst>
      <p:ext uri="{BB962C8B-B14F-4D97-AF65-F5344CB8AC3E}">
        <p14:creationId xmlns:p14="http://schemas.microsoft.com/office/powerpoint/2010/main" val="356272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4415160" y="2238418"/>
            <a:ext cx="3361679"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2.</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词向量</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0671B305-F4DA-6FA1-177C-7448ED0BBB23}"/>
              </a:ext>
            </a:extLst>
          </p:cNvPr>
          <p:cNvSpPr>
            <a:spLocks noGrp="1"/>
          </p:cNvSpPr>
          <p:nvPr>
            <p:ph type="sldNum" sz="quarter" idx="4"/>
          </p:nvPr>
        </p:nvSpPr>
        <p:spPr/>
        <p:txBody>
          <a:bodyPr/>
          <a:lstStyle/>
          <a:p>
            <a:r>
              <a:rPr lang="en-US" altLang="zh-CN"/>
              <a:t>&lt; </a:t>
            </a:r>
            <a:fld id="{A548B57D-AE10-4CF7-A9DF-59FEFA91B28E}" type="slidenum">
              <a:rPr lang="zh-CN" altLang="en-US" smtClean="0"/>
              <a:pPr/>
              <a:t>10</a:t>
            </a:fld>
            <a:r>
              <a:rPr lang="en-US" altLang="zh-CN"/>
              <a:t>/ 61 &gt;</a:t>
            </a:r>
            <a:endParaRPr lang="zh-CN" altLang="en-US" dirty="0"/>
          </a:p>
        </p:txBody>
      </p:sp>
    </p:spTree>
    <p:extLst>
      <p:ext uri="{BB962C8B-B14F-4D97-AF65-F5344CB8AC3E}">
        <p14:creationId xmlns:p14="http://schemas.microsoft.com/office/powerpoint/2010/main" val="23364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计算机如何表达语言</a:t>
            </a:r>
          </a:p>
        </p:txBody>
      </p:sp>
      <p:sp>
        <p:nvSpPr>
          <p:cNvPr id="3" name="文本框 2">
            <a:extLst>
              <a:ext uri="{FF2B5EF4-FFF2-40B4-BE49-F238E27FC236}">
                <a16:creationId xmlns:a16="http://schemas.microsoft.com/office/drawing/2014/main" id="{D531500E-CE89-9FC0-A372-F4C18C79CA65}"/>
              </a:ext>
            </a:extLst>
          </p:cNvPr>
          <p:cNvSpPr txBox="1"/>
          <p:nvPr/>
        </p:nvSpPr>
        <p:spPr>
          <a:xfrm>
            <a:off x="745724" y="1020931"/>
            <a:ext cx="7519387" cy="872034"/>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背景</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buClr>
                <a:schemeClr val="accent1"/>
              </a:buClr>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“我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正在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开发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一门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NLP /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的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课程”</a:t>
            </a:r>
          </a:p>
        </p:txBody>
      </p:sp>
      <p:sp>
        <p:nvSpPr>
          <p:cNvPr id="4" name="文本框 3">
            <a:extLst>
              <a:ext uri="{FF2B5EF4-FFF2-40B4-BE49-F238E27FC236}">
                <a16:creationId xmlns:a16="http://schemas.microsoft.com/office/drawing/2014/main" id="{270AF7F0-34A6-AE5A-CCE9-BF3C91535338}"/>
              </a:ext>
            </a:extLst>
          </p:cNvPr>
          <p:cNvSpPr txBox="1"/>
          <p:nvPr/>
        </p:nvSpPr>
        <p:spPr>
          <a:xfrm>
            <a:off x="870012" y="3214388"/>
            <a:ext cx="7519387" cy="458459"/>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困难</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5E69AFFF-6C35-9A86-29EC-6AD7169C08FD}"/>
              </a:ext>
            </a:extLst>
          </p:cNvPr>
          <p:cNvSpPr/>
          <p:nvPr/>
        </p:nvSpPr>
        <p:spPr>
          <a:xfrm>
            <a:off x="1766657" y="4295985"/>
            <a:ext cx="2024109" cy="577049"/>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latin typeface="微软雅黑" panose="020B0503020204020204" pitchFamily="34" charset="-122"/>
                <a:ea typeface="微软雅黑" panose="020B0503020204020204" pitchFamily="34" charset="-122"/>
              </a:rPr>
              <a:t>符号形式的词语</a:t>
            </a:r>
          </a:p>
        </p:txBody>
      </p:sp>
      <p:sp>
        <p:nvSpPr>
          <p:cNvPr id="6" name="文本框 5">
            <a:extLst>
              <a:ext uri="{FF2B5EF4-FFF2-40B4-BE49-F238E27FC236}">
                <a16:creationId xmlns:a16="http://schemas.microsoft.com/office/drawing/2014/main" id="{B9A58917-25A2-1161-9FD3-1FD11069C84F}"/>
              </a:ext>
            </a:extLst>
          </p:cNvPr>
          <p:cNvSpPr txBox="1"/>
          <p:nvPr/>
        </p:nvSpPr>
        <p:spPr>
          <a:xfrm>
            <a:off x="2432482" y="3816591"/>
            <a:ext cx="914400" cy="456535"/>
          </a:xfrm>
          <a:prstGeom prst="rect">
            <a:avLst/>
          </a:prstGeom>
          <a:noFill/>
        </p:spPr>
        <p:txBody>
          <a:bodyPr wrap="square" rtlCol="0">
            <a:spAutoFit/>
          </a:bodyPr>
          <a:lstStyle/>
          <a:p>
            <a:pPr algn="l">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人类</a:t>
            </a:r>
          </a:p>
        </p:txBody>
      </p:sp>
      <p:cxnSp>
        <p:nvCxnSpPr>
          <p:cNvPr id="7" name="直接箭头连接符 6">
            <a:extLst>
              <a:ext uri="{FF2B5EF4-FFF2-40B4-BE49-F238E27FC236}">
                <a16:creationId xmlns:a16="http://schemas.microsoft.com/office/drawing/2014/main" id="{425042AA-F291-6001-F0F3-1411CA6CFFDD}"/>
              </a:ext>
            </a:extLst>
          </p:cNvPr>
          <p:cNvCxnSpPr>
            <a:cxnSpLocks/>
          </p:cNvCxnSpPr>
          <p:nvPr/>
        </p:nvCxnSpPr>
        <p:spPr>
          <a:xfrm>
            <a:off x="4373885" y="4569498"/>
            <a:ext cx="1846403" cy="150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矩形: 圆角 9">
            <a:extLst>
              <a:ext uri="{FF2B5EF4-FFF2-40B4-BE49-F238E27FC236}">
                <a16:creationId xmlns:a16="http://schemas.microsoft.com/office/drawing/2014/main" id="{4C0D865C-1417-CB5C-30EB-A552C4C7A4A8}"/>
              </a:ext>
            </a:extLst>
          </p:cNvPr>
          <p:cNvSpPr/>
          <p:nvPr/>
        </p:nvSpPr>
        <p:spPr>
          <a:xfrm>
            <a:off x="6952695" y="4295985"/>
            <a:ext cx="2024109" cy="577049"/>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latin typeface="微软雅黑" panose="020B0503020204020204" pitchFamily="34" charset="-122"/>
                <a:ea typeface="微软雅黑" panose="020B0503020204020204" pitchFamily="34" charset="-122"/>
              </a:rPr>
              <a:t>数值形式的数据</a:t>
            </a:r>
          </a:p>
        </p:txBody>
      </p:sp>
      <p:sp>
        <p:nvSpPr>
          <p:cNvPr id="11" name="文本框 10">
            <a:extLst>
              <a:ext uri="{FF2B5EF4-FFF2-40B4-BE49-F238E27FC236}">
                <a16:creationId xmlns:a16="http://schemas.microsoft.com/office/drawing/2014/main" id="{CBA6AA8A-D7A6-E803-0A6A-D99D12EE0CAA}"/>
              </a:ext>
            </a:extLst>
          </p:cNvPr>
          <p:cNvSpPr txBox="1"/>
          <p:nvPr/>
        </p:nvSpPr>
        <p:spPr>
          <a:xfrm>
            <a:off x="7547499" y="3839450"/>
            <a:ext cx="914400" cy="456535"/>
          </a:xfrm>
          <a:prstGeom prst="rect">
            <a:avLst/>
          </a:prstGeom>
          <a:noFill/>
        </p:spPr>
        <p:txBody>
          <a:bodyPr wrap="square" rtlCol="0">
            <a:spAutoFit/>
          </a:bodyPr>
          <a:lstStyle/>
          <a:p>
            <a:pPr algn="l">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计算机</a:t>
            </a:r>
          </a:p>
        </p:txBody>
      </p:sp>
      <p:pic>
        <p:nvPicPr>
          <p:cNvPr id="13" name="图片 12">
            <a:extLst>
              <a:ext uri="{FF2B5EF4-FFF2-40B4-BE49-F238E27FC236}">
                <a16:creationId xmlns:a16="http://schemas.microsoft.com/office/drawing/2014/main" id="{C516C3D4-8306-8411-1EED-185B56BADB06}"/>
              </a:ext>
            </a:extLst>
          </p:cNvPr>
          <p:cNvPicPr>
            <a:picLocks noChangeAspect="1"/>
          </p:cNvPicPr>
          <p:nvPr/>
        </p:nvPicPr>
        <p:blipFill>
          <a:blip r:embed="rId3"/>
          <a:stretch>
            <a:fillRect/>
          </a:stretch>
        </p:blipFill>
        <p:spPr>
          <a:xfrm>
            <a:off x="4709080" y="3362165"/>
            <a:ext cx="1250206" cy="1064601"/>
          </a:xfrm>
          <a:prstGeom prst="rect">
            <a:avLst/>
          </a:prstGeom>
        </p:spPr>
      </p:pic>
      <p:sp>
        <p:nvSpPr>
          <p:cNvPr id="14" name="椭圆 13">
            <a:extLst>
              <a:ext uri="{FF2B5EF4-FFF2-40B4-BE49-F238E27FC236}">
                <a16:creationId xmlns:a16="http://schemas.microsoft.com/office/drawing/2014/main" id="{5C9930A1-B070-04A6-0FCB-23F02E6C510B}"/>
              </a:ext>
            </a:extLst>
          </p:cNvPr>
          <p:cNvSpPr/>
          <p:nvPr/>
        </p:nvSpPr>
        <p:spPr>
          <a:xfrm>
            <a:off x="3275860" y="2257621"/>
            <a:ext cx="4429958" cy="1064601"/>
          </a:xfrm>
          <a:prstGeom prst="ellipse">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latin typeface="微软雅黑" panose="020B0503020204020204" pitchFamily="34" charset="-122"/>
                <a:ea typeface="微软雅黑" panose="020B0503020204020204" pitchFamily="34" charset="-122"/>
              </a:rPr>
              <a:t>词语→句子→段落</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篇章</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文档</a:t>
            </a:r>
          </a:p>
        </p:txBody>
      </p:sp>
      <p:sp>
        <p:nvSpPr>
          <p:cNvPr id="9" name="灯片编号占位符 8">
            <a:extLst>
              <a:ext uri="{FF2B5EF4-FFF2-40B4-BE49-F238E27FC236}">
                <a16:creationId xmlns:a16="http://schemas.microsoft.com/office/drawing/2014/main" id="{607F7A2A-361D-6404-F5E0-01F0E570E320}"/>
              </a:ext>
            </a:extLst>
          </p:cNvPr>
          <p:cNvSpPr>
            <a:spLocks noGrp="1"/>
          </p:cNvSpPr>
          <p:nvPr>
            <p:ph type="sldNum" sz="quarter" idx="4"/>
          </p:nvPr>
        </p:nvSpPr>
        <p:spPr/>
        <p:txBody>
          <a:bodyPr/>
          <a:lstStyle/>
          <a:p>
            <a:r>
              <a:rPr lang="en-US" altLang="zh-CN"/>
              <a:t>&lt; </a:t>
            </a:r>
            <a:fld id="{A548B57D-AE10-4CF7-A9DF-59FEFA91B28E}" type="slidenum">
              <a:rPr lang="zh-CN" altLang="en-US" smtClean="0"/>
              <a:pPr/>
              <a:t>11</a:t>
            </a:fld>
            <a:r>
              <a:rPr lang="en-US" altLang="zh-CN"/>
              <a:t>/ 61 &gt;</a:t>
            </a:r>
            <a:endParaRPr lang="zh-CN" altLang="en-US" dirty="0"/>
          </a:p>
        </p:txBody>
      </p:sp>
    </p:spTree>
    <p:extLst>
      <p:ext uri="{BB962C8B-B14F-4D97-AF65-F5344CB8AC3E}">
        <p14:creationId xmlns:p14="http://schemas.microsoft.com/office/powerpoint/2010/main" val="28012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计算机如何表达语言</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531500E-CE89-9FC0-A372-F4C18C79CA65}"/>
                  </a:ext>
                </a:extLst>
              </p:cNvPr>
              <p:cNvSpPr txBox="1"/>
              <p:nvPr/>
            </p:nvSpPr>
            <p:spPr>
              <a:xfrm>
                <a:off x="719091" y="1047564"/>
                <a:ext cx="10449018" cy="1703030"/>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任务</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buClr>
                    <a:schemeClr val="accent1"/>
                  </a:buClr>
                </a:pPr>
                <a:r>
                  <a:rPr lang="zh-CN" altLang="en-US" dirty="0">
                    <a:latin typeface="Arial" panose="020B0604020202020204" pitchFamily="34" charset="0"/>
                    <a:ea typeface="微软雅黑" panose="020B0503020204020204" pitchFamily="34" charset="-122"/>
                    <a:cs typeface="Arial" panose="020B0604020202020204" pitchFamily="34" charset="0"/>
                  </a:rPr>
                  <a:t>将词语转换成对应数值向量的表达形式，便于计算机读取和运算。</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数学表达</a:t>
                </a:r>
                <a:r>
                  <a:rPr lang="zh-CN" altLang="en-US" dirty="0">
                    <a:latin typeface="Arial" panose="020B0604020202020204" pitchFamily="34" charset="0"/>
                    <a:ea typeface="微软雅黑" panose="020B0503020204020204" pitchFamily="34" charset="-122"/>
                    <a:cs typeface="Arial" panose="020B0604020202020204" pitchFamily="34" charset="0"/>
                  </a:rPr>
                  <a:t>：对字典</a:t>
                </a:r>
                <a14:m>
                  <m:oMath xmlns:m="http://schemas.openxmlformats.org/officeDocument/2006/math">
                    <m:r>
                      <a:rPr lang="zh-CN" altLang="en-US" i="1" smtClean="0">
                        <a:latin typeface="Cambria Math" panose="02040503050406030204" pitchFamily="18" charset="0"/>
                      </a:rPr>
                      <m:t>𝐷</m:t>
                    </m:r>
                  </m:oMath>
                </a14:m>
                <a:r>
                  <a:rPr lang="zh-CN" altLang="en-US" dirty="0">
                    <a:latin typeface="Arial" panose="020B0604020202020204" pitchFamily="34" charset="0"/>
                    <a:ea typeface="微软雅黑" panose="020B0503020204020204" pitchFamily="34" charset="-122"/>
                    <a:cs typeface="Arial" panose="020B0604020202020204" pitchFamily="34" charset="0"/>
                  </a:rPr>
                  <a:t>中的任意词</a:t>
                </a:r>
                <a14:m>
                  <m:oMath xmlns:m="http://schemas.openxmlformats.org/officeDocument/2006/math">
                    <m:r>
                      <a:rPr lang="en-US" altLang="zh-CN" i="1" dirty="0" smtClean="0">
                        <a:latin typeface="Cambria Math" panose="02040503050406030204" pitchFamily="18" charset="0"/>
                      </a:rPr>
                      <m:t>𝑤</m:t>
                    </m:r>
                  </m:oMath>
                </a14:m>
                <a:r>
                  <a:rPr lang="zh-CN" altLang="en-US" dirty="0">
                    <a:latin typeface="Arial" panose="020B0604020202020204" pitchFamily="34" charset="0"/>
                    <a:ea typeface="微软雅黑" panose="020B0503020204020204" pitchFamily="34" charset="-122"/>
                    <a:cs typeface="Arial" panose="020B0604020202020204" pitchFamily="34" charset="0"/>
                  </a:rPr>
                  <a:t>，指定一个固定长度的实值向量</a:t>
                </a:r>
                <a14:m>
                  <m:oMath xmlns:m="http://schemas.openxmlformats.org/officeDocument/2006/math">
                    <m:r>
                      <a:rPr lang="en-US" altLang="zh-CN" i="1" dirty="0" smtClean="0">
                        <a:solidFill>
                          <a:schemeClr val="tx1"/>
                        </a:solidFill>
                        <a:latin typeface="Cambria Math" panose="02040503050406030204" pitchFamily="18" charset="0"/>
                      </a:rPr>
                      <m:t>𝜈</m:t>
                    </m:r>
                    <m:d>
                      <m:dPr>
                        <m:ctrlPr>
                          <a:rPr lang="en-US" altLang="zh-CN" i="1" dirty="0" smtClean="0">
                            <a:solidFill>
                              <a:schemeClr val="tx1"/>
                            </a:solidFill>
                            <a:latin typeface="Cambria Math" panose="02040503050406030204" pitchFamily="18" charset="0"/>
                          </a:rPr>
                        </m:ctrlPr>
                      </m:dPr>
                      <m:e>
                        <m:r>
                          <a:rPr lang="en-US" altLang="zh-CN" i="1" dirty="0" smtClean="0">
                            <a:solidFill>
                              <a:schemeClr val="tx1"/>
                            </a:solidFill>
                            <a:latin typeface="Cambria Math" panose="02040503050406030204" pitchFamily="18" charset="0"/>
                          </a:rPr>
                          <m:t>𝑤</m:t>
                        </m:r>
                      </m:e>
                    </m:d>
                    <m:r>
                      <a:rPr lang="en-US" altLang="zh-CN" i="0" dirty="0" smtClean="0">
                        <a:solidFill>
                          <a:schemeClr val="tx1"/>
                        </a:solidFill>
                        <a:latin typeface="Cambria Math" panose="02040503050406030204" pitchFamily="18" charset="0"/>
                      </a:rPr>
                      <m:t>∈</m:t>
                    </m:r>
                    <m:sSup>
                      <m:sSupPr>
                        <m:ctrlPr>
                          <a:rPr lang="en-US" altLang="zh-CN" i="1" dirty="0" smtClean="0">
                            <a:solidFill>
                              <a:schemeClr val="tx1"/>
                            </a:solidFill>
                            <a:latin typeface="Cambria Math" panose="02040503050406030204" pitchFamily="18" charset="0"/>
                          </a:rPr>
                        </m:ctrlPr>
                      </m:sSupPr>
                      <m:e>
                        <m:r>
                          <a:rPr lang="en-US" altLang="zh-CN" i="0" dirty="0" smtClean="0">
                            <a:solidFill>
                              <a:schemeClr val="tx1"/>
                            </a:solidFill>
                            <a:latin typeface="Cambria Math" panose="02040503050406030204" pitchFamily="18" charset="0"/>
                          </a:rPr>
                          <m:t>ℝ</m:t>
                        </m:r>
                      </m:e>
                      <m:sup>
                        <m:r>
                          <a:rPr lang="en-US" altLang="zh-CN" i="1" dirty="0" smtClean="0">
                            <a:solidFill>
                              <a:schemeClr val="tx1"/>
                            </a:solidFill>
                            <a:latin typeface="Cambria Math" panose="02040503050406030204" pitchFamily="18" charset="0"/>
                          </a:rPr>
                          <m:t>𝑚</m:t>
                        </m:r>
                      </m:sup>
                    </m:sSup>
                    <m:r>
                      <a:rPr lang="en-US" altLang="zh-CN" b="0" i="1" dirty="0" smtClean="0">
                        <a:solidFill>
                          <a:schemeClr val="tx1"/>
                        </a:solidFill>
                        <a:latin typeface="Cambria Math" panose="02040503050406030204" pitchFamily="18" charset="0"/>
                      </a:rPr>
                      <m:t>,</m:t>
                    </m:r>
                  </m:oMath>
                </a14:m>
                <a:r>
                  <a:rPr lang="en-US" altLang="zh-CN" dirty="0"/>
                  <a:t> </a:t>
                </a:r>
                <a14:m>
                  <m:oMath xmlns:m="http://schemas.openxmlformats.org/officeDocument/2006/math">
                    <m:r>
                      <a:rPr lang="en-US" altLang="zh-CN" i="1" dirty="0" smtClean="0">
                        <a:solidFill>
                          <a:schemeClr val="tx1"/>
                        </a:solidFill>
                        <a:latin typeface="Cambria Math" panose="02040503050406030204" pitchFamily="18" charset="0"/>
                      </a:rPr>
                      <m:t>𝜈</m:t>
                    </m:r>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𝑤</m:t>
                        </m:r>
                      </m:e>
                    </m:d>
                  </m:oMath>
                </a14:m>
                <a:r>
                  <a:rPr lang="zh-CN" altLang="en-US" dirty="0">
                    <a:latin typeface="Arial" panose="020B0604020202020204" pitchFamily="34" charset="0"/>
                    <a:ea typeface="微软雅黑" panose="020B0503020204020204" pitchFamily="34" charset="-122"/>
                    <a:cs typeface="Arial" panose="020B0604020202020204" pitchFamily="34" charset="0"/>
                  </a:rPr>
                  <a:t>称为词</a:t>
                </a:r>
                <a14:m>
                  <m:oMath xmlns:m="http://schemas.openxmlformats.org/officeDocument/2006/math">
                    <m:r>
                      <a:rPr lang="en-US" altLang="zh-CN" i="1" dirty="0">
                        <a:latin typeface="Cambria Math" panose="02040503050406030204" pitchFamily="18" charset="0"/>
                      </a:rPr>
                      <m:t>𝑤</m:t>
                    </m:r>
                  </m:oMath>
                </a14:m>
                <a:r>
                  <a:rPr lang="zh-CN" altLang="en-US" dirty="0">
                    <a:latin typeface="Arial" panose="020B0604020202020204" pitchFamily="34" charset="0"/>
                    <a:ea typeface="微软雅黑" panose="020B0503020204020204" pitchFamily="34" charset="-122"/>
                    <a:cs typeface="Arial" panose="020B0604020202020204" pitchFamily="34" charset="0"/>
                  </a:rPr>
                  <a:t>的</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词向量</a:t>
                </a:r>
                <a:r>
                  <a:rPr lang="zh-CN" altLang="en-US" dirty="0">
                    <a:latin typeface="Arial" panose="020B0604020202020204" pitchFamily="34" charset="0"/>
                    <a:ea typeface="微软雅黑" panose="020B0503020204020204" pitchFamily="34" charset="-122"/>
                    <a:cs typeface="Arial" panose="020B0604020202020204" pitchFamily="34" charset="0"/>
                  </a:rPr>
                  <a:t>，其中</a:t>
                </a:r>
                <a14:m>
                  <m:oMath xmlns:m="http://schemas.openxmlformats.org/officeDocument/2006/math">
                    <m:r>
                      <a:rPr lang="en-US" altLang="zh-CN" i="1" dirty="0">
                        <a:latin typeface="Cambria Math" panose="02040503050406030204" pitchFamily="18" charset="0"/>
                      </a:rPr>
                      <m:t>𝑚</m:t>
                    </m:r>
                  </m:oMath>
                </a14:m>
                <a:r>
                  <a:rPr lang="zh-CN" altLang="en-US" dirty="0">
                    <a:latin typeface="Arial" panose="020B0604020202020204" pitchFamily="34" charset="0"/>
                    <a:ea typeface="微软雅黑" panose="020B0503020204020204" pitchFamily="34" charset="-122"/>
                    <a:cs typeface="Arial" panose="020B0604020202020204" pitchFamily="34" charset="0"/>
                  </a:rPr>
                  <a:t>为词向量的长度</a:t>
                </a: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3" name="文本框 2">
                <a:extLst>
                  <a:ext uri="{FF2B5EF4-FFF2-40B4-BE49-F238E27FC236}">
                    <a16:creationId xmlns:a16="http://schemas.microsoft.com/office/drawing/2014/main" id="{D531500E-CE89-9FC0-A372-F4C18C79CA65}"/>
                  </a:ext>
                </a:extLst>
              </p:cNvPr>
              <p:cNvSpPr txBox="1">
                <a:spLocks noRot="1" noChangeAspect="1" noMove="1" noResize="1" noEditPoints="1" noAdjustHandles="1" noChangeArrowheads="1" noChangeShapeType="1" noTextEdit="1"/>
              </p:cNvSpPr>
              <p:nvPr/>
            </p:nvSpPr>
            <p:spPr>
              <a:xfrm>
                <a:off x="719091" y="1047564"/>
                <a:ext cx="10449018" cy="1703030"/>
              </a:xfrm>
              <a:prstGeom prst="rect">
                <a:avLst/>
              </a:prstGeom>
              <a:blipFill>
                <a:blip r:embed="rId3"/>
                <a:stretch>
                  <a:fillRect l="-525" r="-117" b="-501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70AF7F0-34A6-AE5A-CCE9-BF3C91535338}"/>
              </a:ext>
            </a:extLst>
          </p:cNvPr>
          <p:cNvSpPr txBox="1"/>
          <p:nvPr/>
        </p:nvSpPr>
        <p:spPr>
          <a:xfrm>
            <a:off x="719091" y="3257561"/>
            <a:ext cx="7519387" cy="458459"/>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方法</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5D47585-B25C-725C-FCE7-043DCD396EC9}"/>
              </a:ext>
            </a:extLst>
          </p:cNvPr>
          <p:cNvSpPr txBox="1"/>
          <p:nvPr/>
        </p:nvSpPr>
        <p:spPr>
          <a:xfrm>
            <a:off x="719091" y="3775772"/>
            <a:ext cx="8939813" cy="872034"/>
          </a:xfrm>
          <a:prstGeom prst="rect">
            <a:avLst/>
          </a:prstGeom>
          <a:noFill/>
        </p:spPr>
        <p:txBody>
          <a:bodyPr wrap="square" rtlCol="0">
            <a:spAutoFit/>
          </a:bodyPr>
          <a:lstStyle/>
          <a:p>
            <a:pPr marL="285750" indent="-285750" algn="l">
              <a:lnSpc>
                <a:spcPct val="150000"/>
              </a:lnSpc>
              <a:buFont typeface="Wingdings" panose="05000000000000000000" pitchFamily="2" charset="2"/>
              <a:buChar char="ü"/>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One-Hot Representation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（独热编码）</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285750" indent="-285750" algn="l">
              <a:lnSpc>
                <a:spcPct val="150000"/>
              </a:lnSpc>
              <a:buFont typeface="Wingdings" panose="05000000000000000000" pitchFamily="2" charset="2"/>
              <a:buChar char="ü"/>
            </a:pPr>
            <a:r>
              <a:rPr lang="en-US" altLang="zh-CN" dirty="0">
                <a:latin typeface="Arial" panose="020B0604020202020204" pitchFamily="34" charset="0"/>
                <a:ea typeface="微软雅黑" panose="020B0503020204020204" pitchFamily="34" charset="-122"/>
                <a:cs typeface="Arial" panose="020B0604020202020204" pitchFamily="34" charset="0"/>
              </a:rPr>
              <a:t>Distributed Representation</a:t>
            </a:r>
            <a:r>
              <a:rPr lang="zh-CN" altLang="en-US" dirty="0">
                <a:latin typeface="Arial" panose="020B0604020202020204" pitchFamily="34" charset="0"/>
                <a:ea typeface="微软雅黑" panose="020B0503020204020204" pitchFamily="34" charset="-122"/>
                <a:cs typeface="Arial" panose="020B0604020202020204" pitchFamily="34" charset="0"/>
              </a:rPr>
              <a:t>（分布式表示）</a:t>
            </a:r>
            <a:r>
              <a:rPr lang="en-US" altLang="zh-CN" dirty="0">
                <a:latin typeface="Arial" panose="020B0604020202020204" pitchFamily="34" charset="0"/>
                <a:ea typeface="微软雅黑" panose="020B0503020204020204" pitchFamily="34" charset="-122"/>
                <a:cs typeface="Arial" panose="020B0604020202020204" pitchFamily="34" charset="0"/>
              </a:rPr>
              <a:t>—— Word2Vec</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Glove</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err="1">
                <a:latin typeface="Arial" panose="020B0604020202020204" pitchFamily="34" charset="0"/>
                <a:ea typeface="微软雅黑" panose="020B0503020204020204" pitchFamily="34" charset="-122"/>
                <a:cs typeface="Arial" panose="020B0604020202020204" pitchFamily="34" charset="0"/>
              </a:rPr>
              <a:t>FastText</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DA156A74-8A62-AD57-9041-895BBCC1937D}"/>
              </a:ext>
            </a:extLst>
          </p:cNvPr>
          <p:cNvSpPr>
            <a:spLocks noGrp="1"/>
          </p:cNvSpPr>
          <p:nvPr>
            <p:ph type="sldNum" sz="quarter" idx="4"/>
          </p:nvPr>
        </p:nvSpPr>
        <p:spPr/>
        <p:txBody>
          <a:bodyPr/>
          <a:lstStyle/>
          <a:p>
            <a:r>
              <a:rPr lang="en-US" altLang="zh-CN"/>
              <a:t>&lt; </a:t>
            </a:r>
            <a:fld id="{A548B57D-AE10-4CF7-A9DF-59FEFA91B28E}" type="slidenum">
              <a:rPr lang="zh-CN" altLang="en-US" smtClean="0"/>
              <a:pPr/>
              <a:t>12</a:t>
            </a:fld>
            <a:r>
              <a:rPr lang="en-US" altLang="zh-CN"/>
              <a:t>/ 61 &gt;</a:t>
            </a:r>
            <a:endParaRPr lang="zh-CN" altLang="en-US" dirty="0"/>
          </a:p>
        </p:txBody>
      </p:sp>
    </p:spTree>
    <p:extLst>
      <p:ext uri="{BB962C8B-B14F-4D97-AF65-F5344CB8AC3E}">
        <p14:creationId xmlns:p14="http://schemas.microsoft.com/office/powerpoint/2010/main" val="1232132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词的表示：</a:t>
            </a:r>
            <a:r>
              <a:rPr lang="en-US" altLang="zh-CN" dirty="0">
                <a:sym typeface="Arial" panose="020B0604020202020204" pitchFamily="34" charset="0"/>
              </a:rPr>
              <a:t>One-Hot Representation</a:t>
            </a:r>
            <a:endParaRPr lang="zh-CN" altLang="en-US" dirty="0">
              <a:sym typeface="Arial" panose="020B060402020202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733BE9-AEF0-42E7-8EC4-2722E7F180F4}"/>
                  </a:ext>
                </a:extLst>
              </p:cNvPr>
              <p:cNvSpPr txBox="1"/>
              <p:nvPr/>
            </p:nvSpPr>
            <p:spPr>
              <a:xfrm>
                <a:off x="1617955" y="1382242"/>
                <a:ext cx="6094520" cy="369332"/>
              </a:xfrm>
              <a:prstGeom prst="rect">
                <a:avLst/>
              </a:prstGeom>
              <a:noFill/>
            </p:spPr>
            <p:txBody>
              <a:bodyPr wrap="square">
                <a:spAutoFit/>
              </a:bodyPr>
              <a:lstStyle/>
              <a:p>
                <a14:m>
                  <m:oMath xmlns:m="http://schemas.openxmlformats.org/officeDocument/2006/math">
                    <m:r>
                      <a:rPr lang="en-US" altLang="zh-CN" i="1" dirty="0">
                        <a:latin typeface="Cambria Math" panose="02040503050406030204" pitchFamily="18" charset="0"/>
                      </a:rPr>
                      <m:t>𝜈</m:t>
                    </m:r>
                  </m:oMath>
                </a14:m>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自然</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[0 0 0 </a:t>
                </a:r>
                <a:r>
                  <a:rPr lang="en-US" altLang="zh-CN" sz="1800" b="1"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0 0 0 0 0 0 0 0 0 0 0 0 …]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sSup>
                      <m:sSupPr>
                        <m:ctrlPr>
                          <a:rPr lang="en-US" altLang="zh-CN" sz="1800" b="0" i="1" u="none" strike="noStrike" baseline="0" dirty="0" smtClean="0">
                            <a:solidFill>
                              <a:srgbClr val="836967"/>
                            </a:solidFill>
                            <a:latin typeface="Cambria Math" panose="02040503050406030204" pitchFamily="18" charset="0"/>
                          </a:rPr>
                        </m:ctrlPr>
                      </m:sSupPr>
                      <m:e>
                        <m:r>
                          <a:rPr lang="en-US" altLang="zh-CN" sz="1800" b="0" i="0" u="none" strike="noStrike" baseline="0" dirty="0">
                            <a:latin typeface="Cambria Math" panose="02040503050406030204" pitchFamily="18" charset="0"/>
                          </a:rPr>
                          <m:t>ℝ</m:t>
                        </m:r>
                      </m:e>
                      <m:sup>
                        <m:r>
                          <a:rPr lang="en-US" altLang="zh-CN" sz="1800" b="0" i="0" u="none" strike="noStrike" baseline="0" dirty="0">
                            <a:latin typeface="Cambria Math" panose="02040503050406030204" pitchFamily="18" charset="0"/>
                          </a:rPr>
                          <m:t>𝑁</m:t>
                        </m:r>
                      </m:sup>
                    </m:sSup>
                  </m:oMath>
                </a14:m>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6" name="文本框 5">
                <a:extLst>
                  <a:ext uri="{FF2B5EF4-FFF2-40B4-BE49-F238E27FC236}">
                    <a16:creationId xmlns:a16="http://schemas.microsoft.com/office/drawing/2014/main" id="{CF733BE9-AEF0-42E7-8EC4-2722E7F180F4}"/>
                  </a:ext>
                </a:extLst>
              </p:cNvPr>
              <p:cNvSpPr txBox="1">
                <a:spLocks noRot="1" noChangeAspect="1" noMove="1" noResize="1" noEditPoints="1" noAdjustHandles="1" noChangeArrowheads="1" noChangeShapeType="1" noTextEdit="1"/>
              </p:cNvSpPr>
              <p:nvPr/>
            </p:nvSpPr>
            <p:spPr>
              <a:xfrm>
                <a:off x="1617955" y="1382242"/>
                <a:ext cx="6094520"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D1148C-3280-DEA7-874F-77AA6059F111}"/>
                  </a:ext>
                </a:extLst>
              </p:cNvPr>
              <p:cNvSpPr txBox="1"/>
              <p:nvPr/>
            </p:nvSpPr>
            <p:spPr>
              <a:xfrm>
                <a:off x="1617955" y="1959291"/>
                <a:ext cx="6094520" cy="369332"/>
              </a:xfrm>
              <a:prstGeom prst="rect">
                <a:avLst/>
              </a:prstGeom>
              <a:noFill/>
            </p:spPr>
            <p:txBody>
              <a:bodyPr wrap="square">
                <a:spAutoFit/>
              </a:bodyPr>
              <a:lstStyle/>
              <a:p>
                <a14:m>
                  <m:oMath xmlns:m="http://schemas.openxmlformats.org/officeDocument/2006/math">
                    <m:r>
                      <a:rPr lang="en-US" altLang="zh-CN" i="1" dirty="0" smtClean="0">
                        <a:latin typeface="Cambria Math" panose="02040503050406030204" pitchFamily="18" charset="0"/>
                      </a:rPr>
                      <m:t>𝜈</m:t>
                    </m:r>
                  </m:oMath>
                </a14:m>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zh-CN" altLang="en-US" dirty="0">
                    <a:latin typeface="Arial" panose="020B0604020202020204" pitchFamily="34" charset="0"/>
                    <a:ea typeface="微软雅黑" panose="020B0503020204020204" pitchFamily="34" charset="-122"/>
                    <a:cs typeface="Arial" panose="020B0604020202020204" pitchFamily="34" charset="0"/>
                  </a:rPr>
                  <a:t>语言</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[0 0 0 0 0 0 0 0 0 </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0 0 0 0 0 0 …]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14:m>
                  <m:oMath xmlns:m="http://schemas.openxmlformats.org/officeDocument/2006/math">
                    <m:sSup>
                      <m:sSupPr>
                        <m:ctrlPr>
                          <a:rPr lang="en-US" altLang="zh-CN" sz="1800" b="0" i="1" u="none" strike="noStrike" baseline="0" dirty="0" smtClean="0">
                            <a:solidFill>
                              <a:srgbClr val="836967"/>
                            </a:solidFill>
                            <a:latin typeface="Cambria Math" panose="02040503050406030204" pitchFamily="18" charset="0"/>
                          </a:rPr>
                        </m:ctrlPr>
                      </m:sSupPr>
                      <m:e>
                        <m:r>
                          <a:rPr lang="en-US" altLang="zh-CN" sz="1800" b="0" i="0" u="none" strike="noStrike" baseline="0" dirty="0">
                            <a:latin typeface="Cambria Math" panose="02040503050406030204" pitchFamily="18" charset="0"/>
                          </a:rPr>
                          <m:t>ℝ</m:t>
                        </m:r>
                      </m:e>
                      <m:sup>
                        <m:r>
                          <a:rPr lang="en-US" altLang="zh-CN" sz="1800" b="0" i="0" u="none" strike="noStrike" baseline="0" dirty="0">
                            <a:latin typeface="Cambria Math" panose="02040503050406030204" pitchFamily="18" charset="0"/>
                          </a:rPr>
                          <m:t>𝑁</m:t>
                        </m:r>
                      </m:sup>
                    </m:sSup>
                  </m:oMath>
                </a14:m>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BDD1148C-3280-DEA7-874F-77AA6059F111}"/>
                  </a:ext>
                </a:extLst>
              </p:cNvPr>
              <p:cNvSpPr txBox="1">
                <a:spLocks noRot="1" noChangeAspect="1" noMove="1" noResize="1" noEditPoints="1" noAdjustHandles="1" noChangeArrowheads="1" noChangeShapeType="1" noTextEdit="1"/>
              </p:cNvSpPr>
              <p:nvPr/>
            </p:nvSpPr>
            <p:spPr>
              <a:xfrm>
                <a:off x="1617955" y="1959291"/>
                <a:ext cx="6094520"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3DD2112-D4E6-B597-8D52-09729D561AD5}"/>
                  </a:ext>
                </a:extLst>
              </p:cNvPr>
              <p:cNvSpPr txBox="1"/>
              <p:nvPr/>
            </p:nvSpPr>
            <p:spPr>
              <a:xfrm>
                <a:off x="1579191" y="2628659"/>
                <a:ext cx="7916662" cy="369332"/>
              </a:xfrm>
              <a:prstGeom prst="rect">
                <a:avLst/>
              </a:prstGeom>
              <a:noFill/>
            </p:spPr>
            <p:txBody>
              <a:bodyPr wrap="square">
                <a:spAutoFit/>
              </a:bodyPr>
              <a:lstStyle/>
              <a:p>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其中，</a:t>
                </a:r>
                <a:r>
                  <a:rPr lang="en-US" altLang="zh-CN" sz="1800" b="0" i="1" u="none" strike="noStrike" baseline="0" dirty="0">
                    <a:latin typeface="Arial" panose="020B0604020202020204" pitchFamily="34" charset="0"/>
                    <a:ea typeface="微软雅黑" panose="020B0503020204020204" pitchFamily="34" charset="-122"/>
                    <a:cs typeface="Arial" panose="020B0604020202020204" pitchFamily="34" charset="0"/>
                  </a:rPr>
                  <a:t>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为字典</a:t>
                </a:r>
                <a14:m>
                  <m:oMath xmlns:m="http://schemas.openxmlformats.org/officeDocument/2006/math">
                    <m:r>
                      <a:rPr lang="zh-CN" altLang="en-US" i="1">
                        <a:latin typeface="Cambria Math" panose="02040503050406030204" pitchFamily="18" charset="0"/>
                      </a:rPr>
                      <m:t>𝐷</m:t>
                    </m:r>
                  </m:oMath>
                </a14:m>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的大小，即字典中一共包含</a:t>
                </a:r>
                <a:r>
                  <a:rPr lang="en-US" altLang="zh-CN" sz="1800" b="0" i="1" u="none" strike="noStrike" baseline="0" dirty="0">
                    <a:latin typeface="Arial" panose="020B0604020202020204" pitchFamily="34" charset="0"/>
                    <a:ea typeface="微软雅黑" panose="020B0503020204020204" pitchFamily="34" charset="-122"/>
                    <a:cs typeface="Arial" panose="020B0604020202020204" pitchFamily="34" charset="0"/>
                  </a:rPr>
                  <a:t>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个词， 而</a:t>
                </a:r>
                <a14:m>
                  <m:oMath xmlns:m="http://schemas.openxmlformats.org/officeDocument/2006/math">
                    <m:r>
                      <a:rPr lang="en-US" altLang="zh-CN" i="1" dirty="0" smtClean="0">
                        <a:latin typeface="Cambria Math" panose="02040503050406030204" pitchFamily="18" charset="0"/>
                      </a:rPr>
                      <m:t>𝑤</m:t>
                    </m:r>
                  </m:oMath>
                </a14:m>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只是其中一个词。</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93DD2112-D4E6-B597-8D52-09729D561AD5}"/>
                  </a:ext>
                </a:extLst>
              </p:cNvPr>
              <p:cNvSpPr txBox="1">
                <a:spLocks noRot="1" noChangeAspect="1" noMove="1" noResize="1" noEditPoints="1" noAdjustHandles="1" noChangeArrowheads="1" noChangeShapeType="1" noTextEdit="1"/>
              </p:cNvSpPr>
              <p:nvPr/>
            </p:nvSpPr>
            <p:spPr>
              <a:xfrm>
                <a:off x="1579191" y="2628659"/>
                <a:ext cx="7916662" cy="369332"/>
              </a:xfrm>
              <a:prstGeom prst="rect">
                <a:avLst/>
              </a:prstGeom>
              <a:blipFill>
                <a:blip r:embed="rId5"/>
                <a:stretch>
                  <a:fillRect l="-616" t="-8197" b="-2459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805E6A8-7B19-B370-45DB-F796FDDBCCBB}"/>
              </a:ext>
            </a:extLst>
          </p:cNvPr>
          <p:cNvSpPr txBox="1"/>
          <p:nvPr/>
        </p:nvSpPr>
        <p:spPr>
          <a:xfrm>
            <a:off x="905521" y="3298027"/>
            <a:ext cx="7519387" cy="458908"/>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缺点</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4851104-8913-BC76-E591-8ADFE4F3956C}"/>
              </a:ext>
            </a:extLst>
          </p:cNvPr>
          <p:cNvSpPr txBox="1"/>
          <p:nvPr/>
        </p:nvSpPr>
        <p:spPr>
          <a:xfrm>
            <a:off x="1378257" y="3879488"/>
            <a:ext cx="9248314" cy="1704954"/>
          </a:xfrm>
          <a:prstGeom prst="rect">
            <a:avLst/>
          </a:prstGeom>
          <a:noFill/>
        </p:spPr>
        <p:txBody>
          <a:bodyPr wrap="square">
            <a:spAutoFit/>
          </a:bodyPr>
          <a:lstStyle/>
          <a:p>
            <a:pPr algn="l">
              <a:lnSpc>
                <a:spcPct val="150000"/>
              </a:lnSpc>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rPr>
              <a:t>高维度</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One-Hot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编码需要为词汇表中的每个词创建一个单独的维度。</a:t>
            </a:r>
          </a:p>
          <a:p>
            <a:pPr algn="l">
              <a:lnSpc>
                <a:spcPct val="150000"/>
              </a:lnSpc>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rPr>
              <a:t>稀疏性</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One-Hot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向量中的大部分元素都是</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0</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，只有一个元素是</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1</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p>
          <a:p>
            <a:pPr algn="l">
              <a:lnSpc>
                <a:spcPct val="150000"/>
              </a:lnSpc>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rPr>
              <a:t>缺乏语义信息</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One-Hot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编码无法捕捉单词之间的相似性或语义关系（</a:t>
            </a:r>
            <a:r>
              <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rPr>
              <a:t>词汇鸿沟</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p>
          <a:p>
            <a:pPr algn="l">
              <a:lnSpc>
                <a:spcPct val="150000"/>
              </a:lnSpc>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 </a:t>
            </a:r>
            <a:r>
              <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rPr>
              <a:t>无法处理未知词汇</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One-Hot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编码需要预先定义一个固定的词汇表。</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551B6086-5AF7-C500-4624-473D89644F39}"/>
              </a:ext>
            </a:extLst>
          </p:cNvPr>
          <p:cNvSpPr>
            <a:spLocks noGrp="1"/>
          </p:cNvSpPr>
          <p:nvPr>
            <p:ph type="sldNum" sz="quarter" idx="4"/>
          </p:nvPr>
        </p:nvSpPr>
        <p:spPr/>
        <p:txBody>
          <a:bodyPr/>
          <a:lstStyle/>
          <a:p>
            <a:r>
              <a:rPr lang="en-US" altLang="zh-CN"/>
              <a:t>&lt; </a:t>
            </a:r>
            <a:fld id="{A548B57D-AE10-4CF7-A9DF-59FEFA91B28E}" type="slidenum">
              <a:rPr lang="zh-CN" altLang="en-US" smtClean="0"/>
              <a:pPr/>
              <a:t>13</a:t>
            </a:fld>
            <a:r>
              <a:rPr lang="en-US" altLang="zh-CN"/>
              <a:t>/ 61 &gt;</a:t>
            </a:r>
            <a:endParaRPr lang="zh-CN" altLang="en-US" dirty="0"/>
          </a:p>
        </p:txBody>
      </p:sp>
    </p:spTree>
    <p:extLst>
      <p:ext uri="{BB962C8B-B14F-4D97-AF65-F5344CB8AC3E}">
        <p14:creationId xmlns:p14="http://schemas.microsoft.com/office/powerpoint/2010/main" val="2463940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词的表示：</a:t>
            </a:r>
            <a:r>
              <a:rPr lang="en-US" altLang="zh-CN" dirty="0">
                <a:sym typeface="Arial" panose="020B0604020202020204" pitchFamily="34" charset="0"/>
              </a:rPr>
              <a:t>Distributed Representation</a:t>
            </a:r>
            <a:endParaRPr lang="zh-CN" altLang="en-US" dirty="0">
              <a:sym typeface="Arial" panose="020B0604020202020204" pitchFamily="34" charset="0"/>
            </a:endParaRPr>
          </a:p>
        </p:txBody>
      </p:sp>
      <p:sp>
        <p:nvSpPr>
          <p:cNvPr id="3" name="文本框 2">
            <a:extLst>
              <a:ext uri="{FF2B5EF4-FFF2-40B4-BE49-F238E27FC236}">
                <a16:creationId xmlns:a16="http://schemas.microsoft.com/office/drawing/2014/main" id="{DF84EF6F-1B6D-1BDF-D626-41D7EC98B26B}"/>
              </a:ext>
            </a:extLst>
          </p:cNvPr>
          <p:cNvSpPr txBox="1"/>
          <p:nvPr/>
        </p:nvSpPr>
        <p:spPr>
          <a:xfrm>
            <a:off x="914399" y="1100831"/>
            <a:ext cx="10626571" cy="1289456"/>
          </a:xfrm>
          <a:prstGeom prst="rect">
            <a:avLst/>
          </a:prstGeom>
          <a:noFill/>
        </p:spPr>
        <p:txBody>
          <a:bodyPr wrap="square" rtlCol="0">
            <a:spAutoFit/>
          </a:bodyPr>
          <a:lstStyle/>
          <a:p>
            <a:pPr algn="l">
              <a:lnSpc>
                <a:spcPct val="150000"/>
              </a:lnSpc>
            </a:pPr>
            <a:r>
              <a:rPr lang="zh-CN" altLang="en-US" b="1" dirty="0">
                <a:latin typeface="Arial" panose="020B0604020202020204" pitchFamily="34" charset="0"/>
                <a:ea typeface="微软雅黑" panose="020B0503020204020204" pitchFamily="34" charset="-122"/>
                <a:cs typeface="Arial" panose="020B0604020202020204" pitchFamily="34" charset="0"/>
              </a:rPr>
              <a:t>表示学习（</a:t>
            </a:r>
            <a:r>
              <a:rPr lang="en-US" altLang="zh-CN" b="1" dirty="0">
                <a:latin typeface="Arial" panose="020B0604020202020204" pitchFamily="34" charset="0"/>
                <a:ea typeface="微软雅黑" panose="020B0503020204020204" pitchFamily="34" charset="-122"/>
                <a:cs typeface="Arial" panose="020B0604020202020204" pitchFamily="34" charset="0"/>
              </a:rPr>
              <a:t>Representation learning</a:t>
            </a:r>
            <a:r>
              <a:rPr lang="zh-CN" altLang="en-US" b="1" dirty="0">
                <a:latin typeface="Arial" panose="020B0604020202020204" pitchFamily="34" charset="0"/>
                <a:ea typeface="微软雅黑" panose="020B0503020204020204" pitchFamily="34" charset="-122"/>
                <a:cs typeface="Arial" panose="020B0604020202020204" pitchFamily="34" charset="0"/>
              </a:rPr>
              <a:t>）</a:t>
            </a:r>
            <a:endParaRPr lang="en-US" altLang="zh-CN" b="1" dirty="0">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在自然语言处理（</a:t>
            </a:r>
            <a:r>
              <a:rPr lang="en-US" altLang="zh-CN" dirty="0">
                <a:latin typeface="Arial" panose="020B0604020202020204" pitchFamily="34" charset="0"/>
                <a:ea typeface="微软雅黑" panose="020B0503020204020204" pitchFamily="34" charset="-122"/>
                <a:cs typeface="Arial" panose="020B0604020202020204" pitchFamily="34" charset="0"/>
              </a:rPr>
              <a:t>NLP</a:t>
            </a:r>
            <a:r>
              <a:rPr lang="zh-CN" altLang="en-US" dirty="0">
                <a:latin typeface="Arial" panose="020B0604020202020204" pitchFamily="34" charset="0"/>
                <a:ea typeface="微软雅黑" panose="020B0503020204020204" pitchFamily="34" charset="-122"/>
                <a:cs typeface="Arial" panose="020B0604020202020204" pitchFamily="34" charset="0"/>
              </a:rPr>
              <a:t>）任务中，表示学习是指将词汇、短语或文本表示成稠密、低维的实值向量。这些向量捕获了语义信息，使得相似的词汇或概念在向量空间中具有相似的表示。</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8F7D9F0D-D0F3-3B7A-F924-EA11A11A5528}"/>
              </a:ext>
            </a:extLst>
          </p:cNvPr>
          <p:cNvSpPr txBox="1"/>
          <p:nvPr/>
        </p:nvSpPr>
        <p:spPr>
          <a:xfrm>
            <a:off x="914399" y="2494090"/>
            <a:ext cx="2077375" cy="458908"/>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基本思想</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6FDF5C6-F382-CD78-FB6B-07F1534BD253}"/>
              </a:ext>
            </a:extLst>
          </p:cNvPr>
          <p:cNvSpPr txBox="1"/>
          <p:nvPr/>
        </p:nvSpPr>
        <p:spPr>
          <a:xfrm>
            <a:off x="914399" y="2920753"/>
            <a:ext cx="9632273" cy="1289456"/>
          </a:xfrm>
          <a:prstGeom prst="rect">
            <a:avLst/>
          </a:prstGeom>
          <a:noFill/>
        </p:spPr>
        <p:txBody>
          <a:bodyPr wrap="square" rtlCol="0">
            <a:spAutoFit/>
          </a:bodyPr>
          <a:lstStyle/>
          <a:p>
            <a:pPr marL="342900" indent="-342900" algn="l">
              <a:lnSpc>
                <a:spcPct val="150000"/>
              </a:lnSpc>
              <a:buAutoNum type="arabicPeriod"/>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通过</a:t>
            </a:r>
            <a:r>
              <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训练过程</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，将词典里的每个单词转</a:t>
            </a:r>
            <a:r>
              <a:rPr lang="zh-CN" altLang="en-US" dirty="0">
                <a:latin typeface="Arial" panose="020B0604020202020204" pitchFamily="34" charset="0"/>
                <a:ea typeface="微软雅黑" panose="020B0503020204020204" pitchFamily="34" charset="-122"/>
                <a:cs typeface="Arial" panose="020B0604020202020204" pitchFamily="34" charset="0"/>
              </a:rPr>
              <a:t>换为一个固定长度的低维向量；</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AutoNum type="arabicPeriod"/>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所有这些向量组成一个词向量空间，每个词向量在这个空间中都是一个点；</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AutoNum type="arabicPeriod"/>
            </a:pPr>
            <a:r>
              <a:rPr lang="zh-CN" altLang="en-US" dirty="0">
                <a:latin typeface="Arial" panose="020B0604020202020204" pitchFamily="34" charset="0"/>
                <a:ea typeface="微软雅黑" panose="020B0503020204020204" pitchFamily="34" charset="-122"/>
                <a:cs typeface="Arial" panose="020B0604020202020204" pitchFamily="34" charset="0"/>
              </a:rPr>
              <a:t>在词向量空间中定义“距离”度量，以便衡量单词之间的相似性。</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1184F934-2B4B-2F14-7C4B-43D325FC4910}"/>
              </a:ext>
            </a:extLst>
          </p:cNvPr>
          <p:cNvSpPr txBox="1"/>
          <p:nvPr/>
        </p:nvSpPr>
        <p:spPr>
          <a:xfrm>
            <a:off x="914399" y="4421080"/>
            <a:ext cx="10164933" cy="458459"/>
          </a:xfrm>
          <a:prstGeom prst="rect">
            <a:avLst/>
          </a:prstGeom>
          <a:noFill/>
        </p:spPr>
        <p:txBody>
          <a:bodyPr wrap="square" rtlCol="0">
            <a:spAutoFit/>
          </a:bodyPr>
          <a:lstStyle/>
          <a:p>
            <a:pPr algn="l">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词的分布式表示就是一种能够刻画语义之间的相似度并且维度较低的稠密向量表示。</a:t>
            </a:r>
          </a:p>
        </p:txBody>
      </p:sp>
      <p:sp>
        <p:nvSpPr>
          <p:cNvPr id="9" name="文本框 8">
            <a:extLst>
              <a:ext uri="{FF2B5EF4-FFF2-40B4-BE49-F238E27FC236}">
                <a16:creationId xmlns:a16="http://schemas.microsoft.com/office/drawing/2014/main" id="{637380EE-3ACF-30D0-83B7-79BF7BF1DA6D}"/>
              </a:ext>
            </a:extLst>
          </p:cNvPr>
          <p:cNvSpPr txBox="1"/>
          <p:nvPr/>
        </p:nvSpPr>
        <p:spPr>
          <a:xfrm>
            <a:off x="914398" y="5155252"/>
            <a:ext cx="7474999" cy="369332"/>
          </a:xfrm>
          <a:prstGeom prst="rect">
            <a:avLst/>
          </a:prstGeom>
          <a:noFill/>
        </p:spPr>
        <p:txBody>
          <a:bodyPr wrap="square">
            <a:spAutoFit/>
          </a:bodyPr>
          <a:lstStyle/>
          <a:p>
            <a:r>
              <a:rPr lang="zh-CN" altLang="en-US" dirty="0">
                <a:latin typeface="Arial" panose="020B0604020202020204" pitchFamily="34" charset="0"/>
                <a:ea typeface="微软雅黑" panose="020B0503020204020204" pitchFamily="34" charset="-122"/>
                <a:cs typeface="Arial" panose="020B0604020202020204" pitchFamily="34" charset="0"/>
              </a:rPr>
              <a:t>比如，某词被表示为 </a:t>
            </a:r>
            <a:r>
              <a:rPr lang="en-US" altLang="zh-CN" dirty="0">
                <a:latin typeface="Arial" panose="020B0604020202020204" pitchFamily="34" charset="0"/>
                <a:ea typeface="微软雅黑" panose="020B0503020204020204" pitchFamily="34" charset="-122"/>
                <a:cs typeface="Arial" panose="020B0604020202020204" pitchFamily="34" charset="0"/>
              </a:rPr>
              <a:t>[0.75, −0.27, −0.91, 0.35, …] </a:t>
            </a:r>
            <a:r>
              <a:rPr lang="zh-CN" altLang="en-US" dirty="0">
                <a:latin typeface="Arial" panose="020B0604020202020204" pitchFamily="34" charset="0"/>
                <a:ea typeface="微软雅黑" panose="020B0503020204020204" pitchFamily="34" charset="-122"/>
                <a:cs typeface="Arial" panose="020B0604020202020204" pitchFamily="34" charset="0"/>
              </a:rPr>
              <a:t>这个向量。</a:t>
            </a:r>
          </a:p>
        </p:txBody>
      </p:sp>
      <p:sp>
        <p:nvSpPr>
          <p:cNvPr id="8" name="灯片编号占位符 7">
            <a:extLst>
              <a:ext uri="{FF2B5EF4-FFF2-40B4-BE49-F238E27FC236}">
                <a16:creationId xmlns:a16="http://schemas.microsoft.com/office/drawing/2014/main" id="{AAB714BD-8E8D-215D-C112-9A4FEDC8F5AC}"/>
              </a:ext>
            </a:extLst>
          </p:cNvPr>
          <p:cNvSpPr>
            <a:spLocks noGrp="1"/>
          </p:cNvSpPr>
          <p:nvPr>
            <p:ph type="sldNum" sz="quarter" idx="4"/>
          </p:nvPr>
        </p:nvSpPr>
        <p:spPr/>
        <p:txBody>
          <a:bodyPr/>
          <a:lstStyle/>
          <a:p>
            <a:r>
              <a:rPr lang="en-US" altLang="zh-CN"/>
              <a:t>&lt; </a:t>
            </a:r>
            <a:fld id="{A548B57D-AE10-4CF7-A9DF-59FEFA91B28E}" type="slidenum">
              <a:rPr lang="zh-CN" altLang="en-US" smtClean="0"/>
              <a:pPr/>
              <a:t>14</a:t>
            </a:fld>
            <a:r>
              <a:rPr lang="en-US" altLang="zh-CN"/>
              <a:t>/ 61 &gt;</a:t>
            </a:r>
            <a:endParaRPr lang="zh-CN" altLang="en-US" dirty="0"/>
          </a:p>
        </p:txBody>
      </p:sp>
    </p:spTree>
    <p:extLst>
      <p:ext uri="{BB962C8B-B14F-4D97-AF65-F5344CB8AC3E}">
        <p14:creationId xmlns:p14="http://schemas.microsoft.com/office/powerpoint/2010/main" val="1813038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F5CA916-18D0-E08E-FC51-6CCAD7B4C9DD}"/>
              </a:ext>
            </a:extLst>
          </p:cNvPr>
          <p:cNvPicPr>
            <a:picLocks noChangeAspect="1"/>
          </p:cNvPicPr>
          <p:nvPr/>
        </p:nvPicPr>
        <p:blipFill>
          <a:blip r:embed="rId3"/>
          <a:stretch>
            <a:fillRect/>
          </a:stretch>
        </p:blipFill>
        <p:spPr>
          <a:xfrm>
            <a:off x="2353916" y="3224287"/>
            <a:ext cx="7040089" cy="3036992"/>
          </a:xfrm>
          <a:prstGeom prst="rect">
            <a:avLst/>
          </a:prstGeom>
        </p:spPr>
      </p:pic>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词向量的内涵</a:t>
            </a:r>
          </a:p>
        </p:txBody>
      </p:sp>
      <p:sp>
        <p:nvSpPr>
          <p:cNvPr id="5" name="文本框 4">
            <a:extLst>
              <a:ext uri="{FF2B5EF4-FFF2-40B4-BE49-F238E27FC236}">
                <a16:creationId xmlns:a16="http://schemas.microsoft.com/office/drawing/2014/main" id="{69EEB51B-4E8F-B697-AD90-2036AF866808}"/>
              </a:ext>
            </a:extLst>
          </p:cNvPr>
          <p:cNvSpPr txBox="1"/>
          <p:nvPr/>
        </p:nvSpPr>
        <p:spPr>
          <a:xfrm>
            <a:off x="781234" y="985931"/>
            <a:ext cx="9056851" cy="87440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定义</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把词和词在各个维度上用数值向量进行表示，本质上是一种分布式表示。</a:t>
            </a:r>
            <a:endParaRPr lang="en-US" altLang="zh-CN"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0C77A8D-A268-42B0-0119-52D5EE99EE8F}"/>
              </a:ext>
            </a:extLst>
          </p:cNvPr>
          <p:cNvSpPr txBox="1"/>
          <p:nvPr/>
        </p:nvSpPr>
        <p:spPr>
          <a:xfrm>
            <a:off x="781233" y="1934382"/>
            <a:ext cx="9056851" cy="1289905"/>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作用</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rPr>
              <a:t>捕捉词汇的语义信息；</a:t>
            </a:r>
            <a:endParaRPr lang="en-US" altLang="zh-CN" dirty="0">
              <a:latin typeface="微软雅黑" panose="020B0503020204020204" pitchFamily="34" charset="-122"/>
              <a:ea typeface="微软雅黑" panose="020B0503020204020204" pitchFamily="34" charset="-122"/>
            </a:endParaRP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rPr>
              <a:t>判断哪些词语义相近，相似词在向量空间中距离较近。</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A1C39CD-E364-0DC1-E6D9-507A30EDAFDE}"/>
              </a:ext>
            </a:extLst>
          </p:cNvPr>
          <p:cNvSpPr>
            <a:spLocks noGrp="1"/>
          </p:cNvSpPr>
          <p:nvPr>
            <p:ph type="sldNum" sz="quarter" idx="4"/>
          </p:nvPr>
        </p:nvSpPr>
        <p:spPr/>
        <p:txBody>
          <a:bodyPr/>
          <a:lstStyle/>
          <a:p>
            <a:r>
              <a:rPr lang="en-US" altLang="zh-CN"/>
              <a:t>&lt; </a:t>
            </a:r>
            <a:fld id="{A548B57D-AE10-4CF7-A9DF-59FEFA91B28E}" type="slidenum">
              <a:rPr lang="zh-CN" altLang="en-US" smtClean="0"/>
              <a:pPr/>
              <a:t>15</a:t>
            </a:fld>
            <a:r>
              <a:rPr lang="en-US" altLang="zh-CN"/>
              <a:t>/ 61 &gt;</a:t>
            </a:r>
            <a:endParaRPr lang="zh-CN" altLang="en-US" dirty="0"/>
          </a:p>
        </p:txBody>
      </p:sp>
    </p:spTree>
    <p:extLst>
      <p:ext uri="{BB962C8B-B14F-4D97-AF65-F5344CB8AC3E}">
        <p14:creationId xmlns:p14="http://schemas.microsoft.com/office/powerpoint/2010/main" val="4120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词向量 </a:t>
                </a:r>
                <a14:m>
                  <m:oMath xmlns:m="http://schemas.openxmlformats.org/officeDocument/2006/math">
                    <m:r>
                      <a:rPr lang="zh-CN" altLang="en-US" dirty="0" smtClean="0">
                        <a:latin typeface="Cambria Math" panose="02040503050406030204" pitchFamily="18" charset="0"/>
                        <a:sym typeface="Arial" panose="020B0604020202020204" pitchFamily="34" charset="0"/>
                      </a:rPr>
                      <m:t>≈</m:t>
                    </m:r>
                  </m:oMath>
                </a14:m>
                <a:r>
                  <a:rPr lang="zh-CN" altLang="en-US" dirty="0">
                    <a:sym typeface="Arial" panose="020B0604020202020204" pitchFamily="34" charset="0"/>
                  </a:rPr>
                  <a:t> 词嵌入</a:t>
                </a:r>
              </a:p>
            </p:txBody>
          </p:sp>
        </mc:Choice>
        <mc:Fallback xmlns="">
          <p:sp>
            <p:nvSpPr>
              <p:cNvPr id="2" name="标题 1">
                <a:extLst>
                  <a:ext uri="{FF2B5EF4-FFF2-40B4-BE49-F238E27FC236}">
                    <a16:creationId xmlns:a16="http://schemas.microsoft.com/office/drawing/2014/main" id="{4E2619D6-0689-422A-AC9E-8547A2BF5B74}"/>
                  </a:ext>
                </a:extLst>
              </p:cNvPr>
              <p:cNvSpPr>
                <a:spLocks noGrp="1" noRot="1" noChangeAspect="1" noMove="1" noResize="1" noEditPoints="1" noAdjustHandles="1" noChangeArrowheads="1" noChangeShapeType="1" noTextEdit="1"/>
              </p:cNvSpPr>
              <p:nvPr>
                <p:ph type="title"/>
              </p:nvPr>
            </p:nvSpPr>
            <p:spPr>
              <a:xfrm>
                <a:off x="439002" y="294369"/>
                <a:ext cx="9056851" cy="617518"/>
              </a:xfrm>
              <a:blipFill>
                <a:blip r:embed="rId3"/>
                <a:stretch>
                  <a:fillRect l="-1009" b="-588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1DCB461-AD9B-BF0C-1ADD-3DB36D324F43}"/>
              </a:ext>
            </a:extLst>
          </p:cNvPr>
          <p:cNvSpPr txBox="1"/>
          <p:nvPr/>
        </p:nvSpPr>
        <p:spPr>
          <a:xfrm>
            <a:off x="621436" y="1098725"/>
            <a:ext cx="9658906" cy="1289905"/>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词向量</a:t>
            </a:r>
            <a:r>
              <a:rPr lang="en-US" altLang="zh-CN" b="1" dirty="0">
                <a:solidFill>
                  <a:schemeClr val="accent1"/>
                </a:solidFill>
                <a:latin typeface="微软雅黑" panose="020B0503020204020204" pitchFamily="34" charset="-122"/>
                <a:ea typeface="微软雅黑" panose="020B0503020204020204" pitchFamily="34" charset="-122"/>
              </a:rPr>
              <a:t>(Word Vector)</a:t>
            </a: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这个属于通常用于这个术语通常用于描述具体的向量表示，即一个词对应的实际数值向量。</a:t>
            </a: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例如，我们可以说“</a:t>
            </a:r>
            <a:r>
              <a:rPr lang="en-US" altLang="zh-CN" dirty="0">
                <a:latin typeface="微软雅黑" panose="020B0503020204020204" pitchFamily="34" charset="-122"/>
                <a:ea typeface="微软雅黑" panose="020B0503020204020204" pitchFamily="34" charset="-122"/>
              </a:rPr>
              <a:t>'cat' </a:t>
            </a:r>
            <a:r>
              <a:rPr lang="zh-CN" altLang="en-US" dirty="0">
                <a:latin typeface="微软雅黑" panose="020B0503020204020204" pitchFamily="34" charset="-122"/>
                <a:ea typeface="微软雅黑" panose="020B0503020204020204" pitchFamily="34" charset="-122"/>
              </a:rPr>
              <a:t>这个词的词向量是一个 </a:t>
            </a:r>
            <a:r>
              <a:rPr lang="en-US" altLang="zh-CN" dirty="0">
                <a:latin typeface="微软雅黑" panose="020B0503020204020204" pitchFamily="34" charset="-122"/>
                <a:ea typeface="微软雅黑" panose="020B0503020204020204" pitchFamily="34" charset="-122"/>
              </a:rPr>
              <a:t>300 </a:t>
            </a:r>
            <a:r>
              <a:rPr lang="zh-CN" altLang="en-US" dirty="0">
                <a:latin typeface="微软雅黑" panose="020B0503020204020204" pitchFamily="34" charset="-122"/>
                <a:ea typeface="微软雅黑" panose="020B0503020204020204" pitchFamily="34" charset="-122"/>
              </a:rPr>
              <a:t>维的向量”。</a:t>
            </a:r>
            <a:endParaRPr lang="en-US"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F587BF2-51A5-A0B9-8044-3A24D665A74F}"/>
              </a:ext>
            </a:extLst>
          </p:cNvPr>
          <p:cNvSpPr txBox="1"/>
          <p:nvPr/>
        </p:nvSpPr>
        <p:spPr>
          <a:xfrm>
            <a:off x="621436" y="2763968"/>
            <a:ext cx="9658906" cy="1705403"/>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词嵌入 </a:t>
            </a:r>
            <a:r>
              <a:rPr lang="en-US" altLang="zh-CN" b="1" dirty="0">
                <a:solidFill>
                  <a:schemeClr val="accent1"/>
                </a:solidFill>
                <a:latin typeface="微软雅黑" panose="020B0503020204020204" pitchFamily="34" charset="-122"/>
                <a:ea typeface="微软雅黑" panose="020B0503020204020204" pitchFamily="34" charset="-122"/>
              </a:rPr>
              <a:t>(Word Embedding)</a:t>
            </a: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这个术语通常用于描述将词映射到向量空间的过程或表示方法。它通常包括训练算法和生成的词向量空间。</a:t>
            </a: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例如，我们可以说“我们使用 </a:t>
            </a:r>
            <a:r>
              <a:rPr lang="en-US" altLang="zh-CN" dirty="0">
                <a:latin typeface="微软雅黑" panose="020B0503020204020204" pitchFamily="34" charset="-122"/>
                <a:ea typeface="微软雅黑" panose="020B0503020204020204" pitchFamily="34" charset="-122"/>
              </a:rPr>
              <a:t>Word2Vec </a:t>
            </a:r>
            <a:r>
              <a:rPr lang="zh-CN" altLang="en-US" dirty="0">
                <a:latin typeface="微软雅黑" panose="020B0503020204020204" pitchFamily="34" charset="-122"/>
                <a:ea typeface="微软雅黑" panose="020B0503020204020204" pitchFamily="34" charset="-122"/>
              </a:rPr>
              <a:t>算法来生成词嵌入”。</a:t>
            </a:r>
            <a:endParaRPr lang="en-US" altLang="zh-CN"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F6D8EBA3-6067-50F0-B852-6A005AFC6C61}"/>
              </a:ext>
            </a:extLst>
          </p:cNvPr>
          <p:cNvSpPr>
            <a:spLocks noGrp="1"/>
          </p:cNvSpPr>
          <p:nvPr>
            <p:ph type="sldNum" sz="quarter" idx="4"/>
          </p:nvPr>
        </p:nvSpPr>
        <p:spPr/>
        <p:txBody>
          <a:bodyPr/>
          <a:lstStyle/>
          <a:p>
            <a:r>
              <a:rPr lang="en-US" altLang="zh-CN"/>
              <a:t>&lt; </a:t>
            </a:r>
            <a:fld id="{A548B57D-AE10-4CF7-A9DF-59FEFA91B28E}" type="slidenum">
              <a:rPr lang="zh-CN" altLang="en-US" smtClean="0"/>
              <a:pPr/>
              <a:t>16</a:t>
            </a:fld>
            <a:r>
              <a:rPr lang="en-US" altLang="zh-CN"/>
              <a:t>/ 61 &gt;</a:t>
            </a:r>
            <a:endParaRPr lang="zh-CN" altLang="en-US" dirty="0"/>
          </a:p>
        </p:txBody>
      </p:sp>
    </p:spTree>
    <p:extLst>
      <p:ext uri="{BB962C8B-B14F-4D97-AF65-F5344CB8AC3E}">
        <p14:creationId xmlns:p14="http://schemas.microsoft.com/office/powerpoint/2010/main" val="178531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3851428" y="2244124"/>
            <a:ext cx="4489143" cy="1184876"/>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3.</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a:t>
            </a: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Word2Vec</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84392412-93BA-6C7D-484C-9DFC2D2451F7}"/>
              </a:ext>
            </a:extLst>
          </p:cNvPr>
          <p:cNvSpPr>
            <a:spLocks noGrp="1"/>
          </p:cNvSpPr>
          <p:nvPr>
            <p:ph type="sldNum" sz="quarter" idx="4"/>
          </p:nvPr>
        </p:nvSpPr>
        <p:spPr/>
        <p:txBody>
          <a:bodyPr/>
          <a:lstStyle/>
          <a:p>
            <a:r>
              <a:rPr lang="en-US" altLang="zh-CN"/>
              <a:t>&lt; </a:t>
            </a:r>
            <a:fld id="{A548B57D-AE10-4CF7-A9DF-59FEFA91B28E}" type="slidenum">
              <a:rPr lang="zh-CN" altLang="en-US" smtClean="0"/>
              <a:pPr/>
              <a:t>17</a:t>
            </a:fld>
            <a:r>
              <a:rPr lang="en-US" altLang="zh-CN"/>
              <a:t>/ 61 &gt;</a:t>
            </a:r>
            <a:endParaRPr lang="zh-CN" altLang="en-US" dirty="0"/>
          </a:p>
        </p:txBody>
      </p:sp>
    </p:spTree>
    <p:extLst>
      <p:ext uri="{BB962C8B-B14F-4D97-AF65-F5344CB8AC3E}">
        <p14:creationId xmlns:p14="http://schemas.microsoft.com/office/powerpoint/2010/main" val="42548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Word2Vec</a:t>
            </a:r>
            <a:r>
              <a:rPr lang="zh-CN" altLang="en-US" dirty="0">
                <a:sym typeface="Arial" panose="020B0604020202020204" pitchFamily="34" charset="0"/>
              </a:rPr>
              <a:t>：一种高效的词向量学习方法</a:t>
            </a:r>
          </a:p>
        </p:txBody>
      </p:sp>
      <p:sp>
        <p:nvSpPr>
          <p:cNvPr id="3" name="文本框 2">
            <a:extLst>
              <a:ext uri="{FF2B5EF4-FFF2-40B4-BE49-F238E27FC236}">
                <a16:creationId xmlns:a16="http://schemas.microsoft.com/office/drawing/2014/main" id="{8D207ADF-2180-1F70-49FD-D3C138C531BF}"/>
              </a:ext>
            </a:extLst>
          </p:cNvPr>
          <p:cNvSpPr txBox="1"/>
          <p:nvPr/>
        </p:nvSpPr>
        <p:spPr>
          <a:xfrm>
            <a:off x="683579" y="1029274"/>
            <a:ext cx="9056851" cy="458908"/>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Word2Vec</a:t>
            </a:r>
            <a:r>
              <a:rPr lang="zh-CN" altLang="en-US" dirty="0">
                <a:latin typeface="微软雅黑" panose="020B0503020204020204" pitchFamily="34" charset="-122"/>
                <a:ea typeface="微软雅黑" panose="020B0503020204020204" pitchFamily="34" charset="-122"/>
              </a:rPr>
              <a:t>将词典中的每个词都表示成</a:t>
            </a:r>
            <a:r>
              <a:rPr lang="zh-CN" altLang="en-US" dirty="0">
                <a:solidFill>
                  <a:srgbClr val="C00000"/>
                </a:solidFill>
                <a:latin typeface="微软雅黑" panose="020B0503020204020204" pitchFamily="34" charset="-122"/>
                <a:ea typeface="微软雅黑" panose="020B0503020204020204" pitchFamily="34" charset="-122"/>
              </a:rPr>
              <a:t>固定长度</a:t>
            </a:r>
            <a:r>
              <a:rPr lang="zh-CN" altLang="en-US" dirty="0">
                <a:latin typeface="微软雅黑" panose="020B0503020204020204" pitchFamily="34" charset="-122"/>
                <a:ea typeface="微软雅黑" panose="020B0503020204020204" pitchFamily="34" charset="-122"/>
              </a:rPr>
              <a:t>的向量。</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B272557-B7AD-81FB-AAFF-3EB09EAF9322}"/>
              </a:ext>
            </a:extLst>
          </p:cNvPr>
          <p:cNvPicPr>
            <a:picLocks noChangeAspect="1"/>
          </p:cNvPicPr>
          <p:nvPr/>
        </p:nvPicPr>
        <p:blipFill>
          <a:blip r:embed="rId3"/>
          <a:stretch>
            <a:fillRect/>
          </a:stretch>
        </p:blipFill>
        <p:spPr>
          <a:xfrm>
            <a:off x="2231665" y="1905038"/>
            <a:ext cx="7187544" cy="3552868"/>
          </a:xfrm>
          <a:prstGeom prst="rect">
            <a:avLst/>
          </a:prstGeom>
        </p:spPr>
      </p:pic>
      <p:sp>
        <p:nvSpPr>
          <p:cNvPr id="6" name="灯片编号占位符 5">
            <a:extLst>
              <a:ext uri="{FF2B5EF4-FFF2-40B4-BE49-F238E27FC236}">
                <a16:creationId xmlns:a16="http://schemas.microsoft.com/office/drawing/2014/main" id="{FB0FA83E-F1A1-A1D3-E59F-97B25E958A2F}"/>
              </a:ext>
            </a:extLst>
          </p:cNvPr>
          <p:cNvSpPr>
            <a:spLocks noGrp="1"/>
          </p:cNvSpPr>
          <p:nvPr>
            <p:ph type="sldNum" sz="quarter" idx="4"/>
          </p:nvPr>
        </p:nvSpPr>
        <p:spPr/>
        <p:txBody>
          <a:bodyPr/>
          <a:lstStyle/>
          <a:p>
            <a:r>
              <a:rPr lang="en-US" altLang="zh-CN"/>
              <a:t>&lt; </a:t>
            </a:r>
            <a:fld id="{A548B57D-AE10-4CF7-A9DF-59FEFA91B28E}" type="slidenum">
              <a:rPr lang="zh-CN" altLang="en-US" smtClean="0"/>
              <a:pPr/>
              <a:t>18</a:t>
            </a:fld>
            <a:r>
              <a:rPr lang="en-US" altLang="zh-CN"/>
              <a:t>/ 61 &gt;</a:t>
            </a:r>
            <a:endParaRPr lang="zh-CN" altLang="en-US" dirty="0"/>
          </a:p>
        </p:txBody>
      </p:sp>
    </p:spTree>
    <p:extLst>
      <p:ext uri="{BB962C8B-B14F-4D97-AF65-F5344CB8AC3E}">
        <p14:creationId xmlns:p14="http://schemas.microsoft.com/office/powerpoint/2010/main" val="369164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99D266-96CA-D86B-5953-10463FDF4937}"/>
              </a:ext>
            </a:extLst>
          </p:cNvPr>
          <p:cNvSpPr txBox="1"/>
          <p:nvPr/>
        </p:nvSpPr>
        <p:spPr>
          <a:xfrm>
            <a:off x="1615737" y="1340528"/>
            <a:ext cx="4205056" cy="4536819"/>
          </a:xfrm>
          <a:prstGeom prst="rect">
            <a:avLst/>
          </a:prstGeom>
          <a:noFill/>
        </p:spPr>
        <p:txBody>
          <a:bodyPr wrap="square" rtlCol="0">
            <a:spAutoFit/>
          </a:bodyPr>
          <a:lstStyle/>
          <a:p>
            <a:pPr marL="342900" indent="-342900" algn="l">
              <a:lnSpc>
                <a:spcPct val="150000"/>
              </a:lnSpc>
              <a:buFont typeface="+mj-lt"/>
              <a:buAutoNum type="arabicPeriod"/>
            </a:pPr>
            <a:r>
              <a:rPr lang="zh-CN" altLang="en-US" sz="2400" b="1" dirty="0">
                <a:latin typeface="Arial" panose="020B0604020202020204" pitchFamily="34" charset="0"/>
                <a:ea typeface="微软雅黑" panose="020B0503020204020204" pitchFamily="34" charset="-122"/>
                <a:cs typeface="Arial" panose="020B0604020202020204" pitchFamily="34" charset="0"/>
              </a:rPr>
              <a:t>语言模型的定义</a:t>
            </a:r>
            <a:endParaRPr lang="en-US" altLang="zh-CN" sz="2400" b="1"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Font typeface="+mj-lt"/>
              <a:buAutoNum type="arabicPeriod"/>
            </a:pPr>
            <a:r>
              <a:rPr lang="zh-CN" altLang="en-US" sz="2400" b="1" i="0" u="none" strike="noStrike" baseline="0" dirty="0">
                <a:latin typeface="Arial" panose="020B0604020202020204" pitchFamily="34" charset="0"/>
                <a:ea typeface="微软雅黑" panose="020B0503020204020204" pitchFamily="34" charset="-122"/>
                <a:cs typeface="Arial" panose="020B0604020202020204" pitchFamily="34" charset="0"/>
              </a:rPr>
              <a:t>词向量</a:t>
            </a:r>
            <a:endParaRPr lang="en-US" altLang="zh-CN" sz="2400" b="1"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Font typeface="+mj-lt"/>
              <a:buAutoNum type="arabicPeriod"/>
            </a:pPr>
            <a:r>
              <a:rPr lang="en-US" altLang="zh-CN" sz="2400" b="1" dirty="0">
                <a:latin typeface="Arial" panose="020B0604020202020204" pitchFamily="34" charset="0"/>
                <a:ea typeface="微软雅黑" panose="020B0503020204020204" pitchFamily="34" charset="-122"/>
                <a:cs typeface="Arial" panose="020B0604020202020204" pitchFamily="34" charset="0"/>
              </a:rPr>
              <a:t>Word2Vec</a:t>
            </a:r>
          </a:p>
          <a:p>
            <a:pPr marL="342900" indent="-342900" algn="l">
              <a:lnSpc>
                <a:spcPct val="150000"/>
              </a:lnSpc>
              <a:buFont typeface="+mj-lt"/>
              <a:buAutoNum type="arabicPeriod"/>
            </a:pPr>
            <a:r>
              <a:rPr lang="zh-CN" altLang="en-US" sz="2400" b="1" dirty="0">
                <a:latin typeface="Arial" panose="020B0604020202020204" pitchFamily="34" charset="0"/>
                <a:ea typeface="微软雅黑" panose="020B0503020204020204" pitchFamily="34" charset="-122"/>
                <a:cs typeface="Arial" panose="020B0604020202020204" pitchFamily="34" charset="0"/>
              </a:rPr>
              <a:t>神经概率语言模型</a:t>
            </a:r>
            <a:endParaRPr lang="en-US" altLang="zh-CN" sz="2400" b="1"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Font typeface="+mj-lt"/>
              <a:buAutoNum type="arabicPeriod"/>
            </a:pPr>
            <a:r>
              <a:rPr lang="en-US" altLang="zh-CN" sz="2400" b="1" dirty="0">
                <a:latin typeface="Arial" panose="020B0604020202020204" pitchFamily="34" charset="0"/>
                <a:ea typeface="微软雅黑" panose="020B0503020204020204" pitchFamily="34" charset="-122"/>
                <a:cs typeface="Arial" panose="020B0604020202020204" pitchFamily="34" charset="0"/>
              </a:rPr>
              <a:t>Seq2Seq</a:t>
            </a:r>
          </a:p>
          <a:p>
            <a:pPr marL="342900" indent="-342900" algn="l">
              <a:lnSpc>
                <a:spcPct val="150000"/>
              </a:lnSpc>
              <a:buFont typeface="+mj-lt"/>
              <a:buAutoNum type="arabicPeriod"/>
            </a:pPr>
            <a:r>
              <a:rPr lang="en-US" altLang="zh-CN" sz="2400" b="1" dirty="0">
                <a:latin typeface="Arial" panose="020B0604020202020204" pitchFamily="34" charset="0"/>
                <a:ea typeface="微软雅黑" panose="020B0503020204020204" pitchFamily="34" charset="-122"/>
                <a:cs typeface="Arial" panose="020B0604020202020204" pitchFamily="34" charset="0"/>
              </a:rPr>
              <a:t>Transformer</a:t>
            </a:r>
          </a:p>
          <a:p>
            <a:pPr marL="342900" indent="-342900" algn="l">
              <a:lnSpc>
                <a:spcPct val="150000"/>
              </a:lnSpc>
              <a:buFont typeface="+mj-lt"/>
              <a:buAutoNum type="arabicPeriod"/>
            </a:pPr>
            <a:r>
              <a:rPr lang="en-US" altLang="zh-CN" sz="2400" b="1" dirty="0">
                <a:solidFill>
                  <a:srgbClr val="A50021"/>
                </a:solidFill>
                <a:latin typeface="Arial" panose="020B0604020202020204" pitchFamily="34" charset="0"/>
                <a:ea typeface="微软雅黑" panose="020B0503020204020204" pitchFamily="34" charset="-122"/>
                <a:cs typeface="Arial" panose="020B0604020202020204" pitchFamily="34" charset="0"/>
              </a:rPr>
              <a:t>ChatGPT</a:t>
            </a:r>
          </a:p>
          <a:p>
            <a:pPr algn="l">
              <a:lnSpc>
                <a:spcPct val="150000"/>
              </a:lnSpc>
            </a:pPr>
            <a:endParaRPr lang="zh-CN" altLang="en-US" sz="2800" b="1"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5" name="标题 1">
            <a:extLst>
              <a:ext uri="{FF2B5EF4-FFF2-40B4-BE49-F238E27FC236}">
                <a16:creationId xmlns:a16="http://schemas.microsoft.com/office/drawing/2014/main" id="{B379D3BC-7754-C05E-530E-69DE7A4F7F16}"/>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今日主题</a:t>
            </a:r>
          </a:p>
        </p:txBody>
      </p:sp>
      <p:sp>
        <p:nvSpPr>
          <p:cNvPr id="7" name="灯片编号占位符 6">
            <a:extLst>
              <a:ext uri="{FF2B5EF4-FFF2-40B4-BE49-F238E27FC236}">
                <a16:creationId xmlns:a16="http://schemas.microsoft.com/office/drawing/2014/main" id="{98515211-CA3C-5830-9442-626333E230F1}"/>
              </a:ext>
            </a:extLst>
          </p:cNvPr>
          <p:cNvSpPr>
            <a:spLocks noGrp="1"/>
          </p:cNvSpPr>
          <p:nvPr>
            <p:ph type="sldNum" sz="quarter" idx="4"/>
          </p:nvPr>
        </p:nvSpPr>
        <p:spPr/>
        <p:txBody>
          <a:bodyPr/>
          <a:lstStyle/>
          <a:p>
            <a:r>
              <a:rPr lang="en-US" altLang="zh-CN"/>
              <a:t>&lt; </a:t>
            </a:r>
            <a:fld id="{A548B57D-AE10-4CF7-A9DF-59FEFA91B28E}" type="slidenum">
              <a:rPr lang="zh-CN" altLang="en-US" smtClean="0"/>
              <a:pPr/>
              <a:t>1</a:t>
            </a:fld>
            <a:r>
              <a:rPr lang="en-US" altLang="zh-CN"/>
              <a:t>/ 61 &gt;</a:t>
            </a:r>
            <a:endParaRPr lang="zh-CN" altLang="en-US" dirty="0"/>
          </a:p>
        </p:txBody>
      </p:sp>
    </p:spTree>
    <p:extLst>
      <p:ext uri="{BB962C8B-B14F-4D97-AF65-F5344CB8AC3E}">
        <p14:creationId xmlns:p14="http://schemas.microsoft.com/office/powerpoint/2010/main" val="421172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AA0739D-0804-592B-FF42-4C15678DC4A7}"/>
              </a:ext>
            </a:extLst>
          </p:cNvPr>
          <p:cNvPicPr>
            <a:picLocks noChangeAspect="1"/>
          </p:cNvPicPr>
          <p:nvPr/>
        </p:nvPicPr>
        <p:blipFill>
          <a:blip r:embed="rId3"/>
          <a:stretch>
            <a:fillRect/>
          </a:stretch>
        </p:blipFill>
        <p:spPr>
          <a:xfrm>
            <a:off x="2049587" y="3168409"/>
            <a:ext cx="7446266" cy="2972697"/>
          </a:xfrm>
          <a:prstGeom prst="rect">
            <a:avLst/>
          </a:prstGeom>
        </p:spPr>
      </p:pic>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Word2Vec</a:t>
            </a:r>
            <a:r>
              <a:rPr lang="zh-CN" altLang="en-US" dirty="0">
                <a:sym typeface="Arial" panose="020B0604020202020204" pitchFamily="34" charset="0"/>
              </a:rPr>
              <a:t>的两种主要实现方式</a:t>
            </a:r>
          </a:p>
        </p:txBody>
      </p:sp>
      <p:sp>
        <p:nvSpPr>
          <p:cNvPr id="4" name="文本框 3">
            <a:extLst>
              <a:ext uri="{FF2B5EF4-FFF2-40B4-BE49-F238E27FC236}">
                <a16:creationId xmlns:a16="http://schemas.microsoft.com/office/drawing/2014/main" id="{2C3A6375-54BD-C71B-66AC-C0590161E41A}"/>
              </a:ext>
            </a:extLst>
          </p:cNvPr>
          <p:cNvSpPr txBox="1"/>
          <p:nvPr/>
        </p:nvSpPr>
        <p:spPr>
          <a:xfrm>
            <a:off x="676922" y="982391"/>
            <a:ext cx="8410558" cy="87440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b="1" dirty="0">
                <a:solidFill>
                  <a:schemeClr val="accent1"/>
                </a:solidFill>
                <a:latin typeface="微软雅黑" panose="020B0503020204020204" pitchFamily="34" charset="-122"/>
                <a:ea typeface="微软雅黑" panose="020B0503020204020204" pitchFamily="34" charset="-122"/>
              </a:rPr>
              <a:t>CBOW</a:t>
            </a:r>
            <a:r>
              <a:rPr lang="zh-CN" altLang="en-US" b="1" dirty="0">
                <a:solidFill>
                  <a:schemeClr val="accent1"/>
                </a:solidFill>
                <a:latin typeface="微软雅黑" panose="020B0503020204020204" pitchFamily="34" charset="-122"/>
                <a:ea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rPr>
              <a:t>Continuous Bag of Words</a:t>
            </a:r>
            <a:r>
              <a:rPr lang="zh-CN" altLang="en-US" b="1" dirty="0">
                <a:solidFill>
                  <a:schemeClr val="accent1"/>
                </a:solidFill>
                <a:latin typeface="微软雅黑" panose="020B0503020204020204" pitchFamily="34" charset="-122"/>
                <a:ea typeface="微软雅黑" panose="020B0503020204020204" pitchFamily="34" charset="-122"/>
              </a:rPr>
              <a:t>）</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en-US" altLang="zh-CN" b="1" dirty="0">
                <a:solidFill>
                  <a:schemeClr val="accent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通过给定上下文词汇（也叫周围词）来预测目标词汇（也叫中心词）</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7071514-A8EF-AC69-CDD2-795D9A7793E3}"/>
              </a:ext>
            </a:extLst>
          </p:cNvPr>
          <p:cNvSpPr txBox="1"/>
          <p:nvPr/>
        </p:nvSpPr>
        <p:spPr>
          <a:xfrm>
            <a:off x="676922" y="2075400"/>
            <a:ext cx="8410558" cy="87440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b="1" dirty="0">
                <a:solidFill>
                  <a:schemeClr val="accent1"/>
                </a:solidFill>
                <a:latin typeface="微软雅黑" panose="020B0503020204020204" pitchFamily="34" charset="-122"/>
                <a:ea typeface="微软雅黑" panose="020B0503020204020204" pitchFamily="34" charset="-122"/>
              </a:rPr>
              <a:t>Skip-gram</a:t>
            </a:r>
            <a:r>
              <a:rPr lang="zh-CN" altLang="en-US" b="1" dirty="0">
                <a:solidFill>
                  <a:schemeClr val="accent1"/>
                </a:solidFill>
                <a:latin typeface="微软雅黑" panose="020B0503020204020204" pitchFamily="34" charset="-122"/>
                <a:ea typeface="微软雅黑" panose="020B0503020204020204" pitchFamily="34" charset="-122"/>
              </a:rPr>
              <a:t>模型</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en-US" altLang="zh-CN" b="1" dirty="0">
                <a:solidFill>
                  <a:schemeClr val="accent1"/>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通过给定目标词汇（中心词）来预测上下文词汇（周围词）</a:t>
            </a:r>
            <a:endParaRPr lang="en-US" altLang="zh-CN"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16C41D54-2552-1826-6BA3-5F82220C8712}"/>
              </a:ext>
            </a:extLst>
          </p:cNvPr>
          <p:cNvSpPr>
            <a:spLocks noGrp="1"/>
          </p:cNvSpPr>
          <p:nvPr>
            <p:ph type="sldNum" sz="quarter" idx="4"/>
          </p:nvPr>
        </p:nvSpPr>
        <p:spPr/>
        <p:txBody>
          <a:bodyPr/>
          <a:lstStyle/>
          <a:p>
            <a:r>
              <a:rPr lang="en-US" altLang="zh-CN"/>
              <a:t>&lt; </a:t>
            </a:r>
            <a:fld id="{A548B57D-AE10-4CF7-A9DF-59FEFA91B28E}" type="slidenum">
              <a:rPr lang="zh-CN" altLang="en-US" smtClean="0"/>
              <a:pPr/>
              <a:t>19</a:t>
            </a:fld>
            <a:r>
              <a:rPr lang="en-US" altLang="zh-CN"/>
              <a:t>/ 61 &gt;</a:t>
            </a:r>
            <a:endParaRPr lang="zh-CN" altLang="en-US" dirty="0"/>
          </a:p>
        </p:txBody>
      </p:sp>
    </p:spTree>
    <p:extLst>
      <p:ext uri="{BB962C8B-B14F-4D97-AF65-F5344CB8AC3E}">
        <p14:creationId xmlns:p14="http://schemas.microsoft.com/office/powerpoint/2010/main" val="75664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Word2Vec</a:t>
            </a:r>
            <a:r>
              <a:rPr lang="zh-CN" altLang="en-US" dirty="0">
                <a:sym typeface="Arial" panose="020B0604020202020204" pitchFamily="34" charset="0"/>
              </a:rPr>
              <a:t>的模型结构</a:t>
            </a:r>
          </a:p>
        </p:txBody>
      </p:sp>
      <p:sp>
        <p:nvSpPr>
          <p:cNvPr id="3" name="文本框 2">
            <a:extLst>
              <a:ext uri="{FF2B5EF4-FFF2-40B4-BE49-F238E27FC236}">
                <a16:creationId xmlns:a16="http://schemas.microsoft.com/office/drawing/2014/main" id="{2ECDDC63-913C-76BC-AA2C-1D3A51BFD032}"/>
              </a:ext>
            </a:extLst>
          </p:cNvPr>
          <p:cNvSpPr txBox="1"/>
          <p:nvPr/>
        </p:nvSpPr>
        <p:spPr>
          <a:xfrm>
            <a:off x="678911" y="1017858"/>
            <a:ext cx="10260367" cy="87440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CBOW</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Skip-gram</a:t>
            </a:r>
            <a:r>
              <a:rPr lang="zh-CN" altLang="en-US" dirty="0">
                <a:latin typeface="微软雅黑" panose="020B0503020204020204" pitchFamily="34" charset="-122"/>
                <a:ea typeface="微软雅黑" panose="020B0503020204020204" pitchFamily="34" charset="-122"/>
              </a:rPr>
              <a:t>，都属于浅层神经网络。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Clr>
                <a:schemeClr val="accent1"/>
              </a:buClr>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通过调节神经网络参数，学习</a:t>
            </a:r>
            <a:r>
              <a:rPr lang="zh-CN" altLang="en-US" dirty="0">
                <a:solidFill>
                  <a:srgbClr val="C00000"/>
                </a:solidFill>
                <a:latin typeface="微软雅黑" panose="020B0503020204020204" pitchFamily="34" charset="-122"/>
                <a:ea typeface="微软雅黑" panose="020B0503020204020204" pitchFamily="34" charset="-122"/>
              </a:rPr>
              <a:t>词嵌入</a:t>
            </a:r>
            <a:r>
              <a:rPr lang="zh-CN" altLang="en-US" dirty="0">
                <a:latin typeface="微软雅黑" panose="020B0503020204020204" pitchFamily="34" charset="-122"/>
                <a:ea typeface="微软雅黑" panose="020B0503020204020204" pitchFamily="34" charset="-122"/>
              </a:rPr>
              <a:t>以捕捉词典中词语之间的语义和语法关系。</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1127AAE-FC6E-364A-5573-5DC879A59DC8}"/>
              </a:ext>
            </a:extLst>
          </p:cNvPr>
          <p:cNvSpPr txBox="1"/>
          <p:nvPr/>
        </p:nvSpPr>
        <p:spPr>
          <a:xfrm>
            <a:off x="1085294" y="5920041"/>
            <a:ext cx="11263545" cy="461665"/>
          </a:xfrm>
          <a:prstGeom prst="rect">
            <a:avLst/>
          </a:prstGeom>
          <a:noFill/>
        </p:spPr>
        <p:txBody>
          <a:bodyPr wrap="square">
            <a:spAutoFit/>
          </a:bodyPr>
          <a:lstStyle/>
          <a:p>
            <a:pPr algn="l"/>
            <a:r>
              <a:rPr lang="en-US" altLang="zh-CN" sz="1200" b="0" i="1" u="none" strike="noStrike" baseline="0" dirty="0">
                <a:solidFill>
                  <a:srgbClr val="000000"/>
                </a:solidFill>
                <a:latin typeface="Arial" panose="020B0604020202020204" pitchFamily="34" charset="0"/>
                <a:cs typeface="Arial" panose="020B0604020202020204" pitchFamily="34" charset="0"/>
              </a:rPr>
              <a:t>Tomas </a:t>
            </a:r>
            <a:r>
              <a:rPr lang="en-US" altLang="zh-CN" sz="1200" b="0" i="1" u="none" strike="noStrike" baseline="0" dirty="0" err="1">
                <a:solidFill>
                  <a:srgbClr val="000000"/>
                </a:solidFill>
                <a:latin typeface="Arial" panose="020B0604020202020204" pitchFamily="34" charset="0"/>
                <a:cs typeface="Arial" panose="020B0604020202020204" pitchFamily="34" charset="0"/>
              </a:rPr>
              <a:t>Mikolov</a:t>
            </a:r>
            <a:r>
              <a:rPr lang="en-US" altLang="zh-CN" sz="1200" b="0" i="1" u="none" strike="noStrike" baseline="0" dirty="0">
                <a:solidFill>
                  <a:srgbClr val="000000"/>
                </a:solidFill>
                <a:latin typeface="Arial" panose="020B0604020202020204" pitchFamily="34" charset="0"/>
                <a:cs typeface="Arial" panose="020B0604020202020204" pitchFamily="34" charset="0"/>
              </a:rPr>
              <a:t>, Kai Chen, Greg Corrado, Jeffrey Dean, Efficient Estimation of Word Representations in Vector Space.</a:t>
            </a:r>
          </a:p>
          <a:p>
            <a:pPr algn="l"/>
            <a:r>
              <a:rPr lang="en-US" altLang="zh-CN" sz="1200" b="0" i="0" u="none" strike="noStrike" baseline="0" dirty="0">
                <a:solidFill>
                  <a:srgbClr val="0563C2"/>
                </a:solidFill>
                <a:latin typeface="Arial" panose="020B0604020202020204" pitchFamily="34" charset="0"/>
                <a:cs typeface="Arial" panose="020B0604020202020204" pitchFamily="34" charset="0"/>
                <a:hlinkClick r:id="rId3"/>
              </a:rPr>
              <a:t>https://arxiv.org/pdf/1301.3781.pdf</a:t>
            </a:r>
            <a:endParaRPr lang="zh-CN" altLang="en-US" sz="12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4AB6E97-2617-26EF-C1E8-9CCEB5A5417A}"/>
              </a:ext>
            </a:extLst>
          </p:cNvPr>
          <p:cNvPicPr>
            <a:picLocks noChangeAspect="1"/>
          </p:cNvPicPr>
          <p:nvPr/>
        </p:nvPicPr>
        <p:blipFill>
          <a:blip r:embed="rId4"/>
          <a:stretch>
            <a:fillRect/>
          </a:stretch>
        </p:blipFill>
        <p:spPr>
          <a:xfrm>
            <a:off x="1325308" y="1892265"/>
            <a:ext cx="8967575" cy="3947877"/>
          </a:xfrm>
          <a:prstGeom prst="rect">
            <a:avLst/>
          </a:prstGeom>
        </p:spPr>
      </p:pic>
      <p:sp>
        <p:nvSpPr>
          <p:cNvPr id="6" name="灯片编号占位符 5">
            <a:extLst>
              <a:ext uri="{FF2B5EF4-FFF2-40B4-BE49-F238E27FC236}">
                <a16:creationId xmlns:a16="http://schemas.microsoft.com/office/drawing/2014/main" id="{45A2D14B-3741-F4F6-E22A-E285CD420855}"/>
              </a:ext>
            </a:extLst>
          </p:cNvPr>
          <p:cNvSpPr>
            <a:spLocks noGrp="1"/>
          </p:cNvSpPr>
          <p:nvPr>
            <p:ph type="sldNum" sz="quarter" idx="4"/>
          </p:nvPr>
        </p:nvSpPr>
        <p:spPr/>
        <p:txBody>
          <a:bodyPr/>
          <a:lstStyle/>
          <a:p>
            <a:r>
              <a:rPr lang="en-US" altLang="zh-CN"/>
              <a:t>&lt; </a:t>
            </a:r>
            <a:fld id="{A548B57D-AE10-4CF7-A9DF-59FEFA91B28E}" type="slidenum">
              <a:rPr lang="zh-CN" altLang="en-US" smtClean="0"/>
              <a:pPr/>
              <a:t>20</a:t>
            </a:fld>
            <a:r>
              <a:rPr lang="en-US" altLang="zh-CN"/>
              <a:t>/ 61 &gt;</a:t>
            </a:r>
            <a:endParaRPr lang="zh-CN" altLang="en-US" dirty="0"/>
          </a:p>
        </p:txBody>
      </p:sp>
    </p:spTree>
    <p:extLst>
      <p:ext uri="{BB962C8B-B14F-4D97-AF65-F5344CB8AC3E}">
        <p14:creationId xmlns:p14="http://schemas.microsoft.com/office/powerpoint/2010/main" val="254541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Word2Vec</a:t>
            </a:r>
            <a:r>
              <a:rPr lang="zh-CN" altLang="en-US" dirty="0">
                <a:sym typeface="Arial" panose="020B0604020202020204" pitchFamily="34" charset="0"/>
              </a:rPr>
              <a:t>的历史地位与局限</a:t>
            </a:r>
          </a:p>
        </p:txBody>
      </p:sp>
      <p:sp>
        <p:nvSpPr>
          <p:cNvPr id="4" name="文本框 3">
            <a:extLst>
              <a:ext uri="{FF2B5EF4-FFF2-40B4-BE49-F238E27FC236}">
                <a16:creationId xmlns:a16="http://schemas.microsoft.com/office/drawing/2014/main" id="{E5C66CAC-F551-54D7-8AEA-32EDB35676FE}"/>
              </a:ext>
            </a:extLst>
          </p:cNvPr>
          <p:cNvSpPr txBox="1"/>
          <p:nvPr/>
        </p:nvSpPr>
        <p:spPr>
          <a:xfrm>
            <a:off x="925496" y="911887"/>
            <a:ext cx="9736585" cy="1289456"/>
          </a:xfrm>
          <a:prstGeom prst="rect">
            <a:avLst/>
          </a:prstGeom>
          <a:noFill/>
        </p:spPr>
        <p:txBody>
          <a:bodyPr wrap="square">
            <a:spAutoFit/>
          </a:bodyPr>
          <a:lstStyle/>
          <a:p>
            <a:pPr marL="285750" indent="-285750" algn="l">
              <a:lnSpc>
                <a:spcPct val="150000"/>
              </a:lnSpc>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历史地位</a:t>
            </a:r>
          </a:p>
          <a:p>
            <a:pPr algn="l">
              <a:lnSpc>
                <a:spcPct val="150000"/>
              </a:lnSpc>
            </a:pPr>
            <a:r>
              <a:rPr lang="en-US" altLang="zh-CN" sz="1800" b="0" i="0" u="none" strike="noStrike" baseline="0"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solidFill>
                  <a:srgbClr val="000000"/>
                </a:solidFill>
                <a:latin typeface="Arial" panose="020B0604020202020204" pitchFamily="34" charset="0"/>
                <a:ea typeface="微软雅黑" panose="020B0503020204020204" pitchFamily="34" charset="-122"/>
                <a:cs typeface="Arial" panose="020B0604020202020204" pitchFamily="34" charset="0"/>
              </a:rPr>
              <a:t>提供了一种思路，先学习分布式词表示，再把词表示输入语言模型；</a:t>
            </a:r>
          </a:p>
          <a:p>
            <a:pPr algn="l">
              <a:lnSpc>
                <a:spcPct val="150000"/>
              </a:lnSpc>
            </a:pPr>
            <a:r>
              <a:rPr lang="en-US" altLang="zh-CN" sz="1800" b="0" i="0" u="none" strike="noStrike" baseline="0"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solidFill>
                  <a:srgbClr val="000000"/>
                </a:solidFill>
                <a:latin typeface="Arial" panose="020B0604020202020204" pitchFamily="34" charset="0"/>
                <a:ea typeface="微软雅黑" panose="020B0503020204020204" pitchFamily="34" charset="-122"/>
                <a:cs typeface="Arial" panose="020B0604020202020204" pitchFamily="34" charset="0"/>
              </a:rPr>
              <a:t>启发了</a:t>
            </a:r>
            <a:r>
              <a:rPr lang="en-US" altLang="zh-CN" sz="1800" b="0" i="0" u="none" strike="noStrike" baseline="0" dirty="0" err="1">
                <a:solidFill>
                  <a:srgbClr val="000000"/>
                </a:solidFill>
                <a:latin typeface="Arial" panose="020B0604020202020204" pitchFamily="34" charset="0"/>
                <a:ea typeface="微软雅黑" panose="020B0503020204020204" pitchFamily="34" charset="-122"/>
                <a:cs typeface="Arial" panose="020B0604020202020204" pitchFamily="34" charset="0"/>
              </a:rPr>
              <a:t>GloVe</a:t>
            </a:r>
            <a:r>
              <a:rPr lang="zh-CN" altLang="en-US" sz="1800" b="0" i="0" u="none" strike="noStrike" baseline="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Global Vectors for Word Representation</a:t>
            </a:r>
            <a:r>
              <a:rPr lang="zh-CN" altLang="en-US" sz="1800" b="0" i="0" u="none" strike="noStrike" baseline="0" dirty="0">
                <a:solidFill>
                  <a:srgbClr val="000000"/>
                </a:solidFill>
                <a:latin typeface="Arial" panose="020B0604020202020204" pitchFamily="34" charset="0"/>
                <a:ea typeface="微软雅黑" panose="020B0503020204020204" pitchFamily="34" charset="-122"/>
                <a:cs typeface="Arial" panose="020B0604020202020204" pitchFamily="34" charset="0"/>
              </a:rPr>
              <a:t>）和</a:t>
            </a:r>
            <a:r>
              <a:rPr lang="en-US" altLang="zh-CN" dirty="0" err="1">
                <a:solidFill>
                  <a:srgbClr val="000000"/>
                </a:solidFill>
                <a:latin typeface="Arial" panose="020B0604020202020204" pitchFamily="34" charset="0"/>
                <a:ea typeface="微软雅黑" panose="020B0503020204020204" pitchFamily="34" charset="-122"/>
                <a:cs typeface="Arial" panose="020B0604020202020204" pitchFamily="34" charset="0"/>
              </a:rPr>
              <a:t>F</a:t>
            </a:r>
            <a:r>
              <a:rPr lang="en-US" altLang="zh-CN" sz="1800" b="0" i="0" u="none" strike="noStrike" baseline="0" dirty="0" err="1">
                <a:solidFill>
                  <a:srgbClr val="000000"/>
                </a:solidFill>
                <a:latin typeface="Arial" panose="020B0604020202020204" pitchFamily="34" charset="0"/>
                <a:ea typeface="微软雅黑" panose="020B0503020204020204" pitchFamily="34" charset="-122"/>
                <a:cs typeface="Arial" panose="020B0604020202020204" pitchFamily="34" charset="0"/>
              </a:rPr>
              <a:t>astText</a:t>
            </a:r>
            <a:r>
              <a:rPr lang="zh-CN" altLang="en-US" sz="1800" b="0" i="0" u="none" strike="noStrike" baseline="0" dirty="0">
                <a:solidFill>
                  <a:srgbClr val="000000"/>
                </a:solidFill>
                <a:latin typeface="Arial" panose="020B0604020202020204" pitchFamily="34" charset="0"/>
                <a:ea typeface="微软雅黑" panose="020B0503020204020204" pitchFamily="34" charset="-122"/>
                <a:cs typeface="Arial" panose="020B0604020202020204" pitchFamily="34" charset="0"/>
              </a:rPr>
              <a:t>等广泛应用的词向量。</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BB9860D1-04E7-F48D-4609-49A44C210ED2}"/>
              </a:ext>
            </a:extLst>
          </p:cNvPr>
          <p:cNvSpPr txBox="1"/>
          <p:nvPr/>
        </p:nvSpPr>
        <p:spPr>
          <a:xfrm>
            <a:off x="925496" y="2360564"/>
            <a:ext cx="9736585" cy="1710148"/>
          </a:xfrm>
          <a:prstGeom prst="rect">
            <a:avLst/>
          </a:prstGeom>
          <a:noFill/>
        </p:spPr>
        <p:txBody>
          <a:bodyPr wrap="square">
            <a:spAutoFit/>
          </a:bodyPr>
          <a:lstStyle/>
          <a:p>
            <a:pPr marL="285750" indent="-285750" algn="l">
              <a:lnSpc>
                <a:spcPct val="150000"/>
              </a:lnSpc>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局限</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固定大小的词向量，限制了模型捕捉词义多样性的能力；</a:t>
            </a:r>
          </a:p>
          <a:p>
            <a:pPr algn="l">
              <a:lnSpc>
                <a:spcPct val="150000"/>
              </a:lnSpc>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无法处理未知词汇；</a:t>
            </a:r>
          </a:p>
          <a:p>
            <a:pPr algn="l">
              <a:lnSpc>
                <a:spcPct val="150000"/>
              </a:lnSpc>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是一种静态词嵌入。</a:t>
            </a:r>
          </a:p>
        </p:txBody>
      </p:sp>
      <p:pic>
        <p:nvPicPr>
          <p:cNvPr id="7" name="图片 6">
            <a:extLst>
              <a:ext uri="{FF2B5EF4-FFF2-40B4-BE49-F238E27FC236}">
                <a16:creationId xmlns:a16="http://schemas.microsoft.com/office/drawing/2014/main" id="{EA1B1EA9-04B7-5D4C-97FB-F132A5AADDB4}"/>
              </a:ext>
            </a:extLst>
          </p:cNvPr>
          <p:cNvPicPr>
            <a:picLocks noChangeAspect="1"/>
          </p:cNvPicPr>
          <p:nvPr/>
        </p:nvPicPr>
        <p:blipFill>
          <a:blip r:embed="rId3"/>
          <a:stretch>
            <a:fillRect/>
          </a:stretch>
        </p:blipFill>
        <p:spPr>
          <a:xfrm>
            <a:off x="2379216" y="4070712"/>
            <a:ext cx="7306322" cy="2344904"/>
          </a:xfrm>
          <a:prstGeom prst="rect">
            <a:avLst/>
          </a:prstGeom>
        </p:spPr>
      </p:pic>
      <p:sp>
        <p:nvSpPr>
          <p:cNvPr id="6" name="灯片编号占位符 5">
            <a:extLst>
              <a:ext uri="{FF2B5EF4-FFF2-40B4-BE49-F238E27FC236}">
                <a16:creationId xmlns:a16="http://schemas.microsoft.com/office/drawing/2014/main" id="{DE6F343C-E1D8-0BB7-A965-B17E92DFC0D7}"/>
              </a:ext>
            </a:extLst>
          </p:cNvPr>
          <p:cNvSpPr>
            <a:spLocks noGrp="1"/>
          </p:cNvSpPr>
          <p:nvPr>
            <p:ph type="sldNum" sz="quarter" idx="4"/>
          </p:nvPr>
        </p:nvSpPr>
        <p:spPr/>
        <p:txBody>
          <a:bodyPr/>
          <a:lstStyle/>
          <a:p>
            <a:r>
              <a:rPr lang="en-US" altLang="zh-CN"/>
              <a:t>&lt; </a:t>
            </a:r>
            <a:fld id="{A548B57D-AE10-4CF7-A9DF-59FEFA91B28E}" type="slidenum">
              <a:rPr lang="zh-CN" altLang="en-US" smtClean="0"/>
              <a:pPr/>
              <a:t>21</a:t>
            </a:fld>
            <a:r>
              <a:rPr lang="en-US" altLang="zh-CN"/>
              <a:t>/ 61 &gt;</a:t>
            </a:r>
            <a:endParaRPr lang="zh-CN" altLang="en-US" dirty="0"/>
          </a:p>
        </p:txBody>
      </p:sp>
    </p:spTree>
    <p:extLst>
      <p:ext uri="{BB962C8B-B14F-4D97-AF65-F5344CB8AC3E}">
        <p14:creationId xmlns:p14="http://schemas.microsoft.com/office/powerpoint/2010/main" val="2401479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2679576" y="2238418"/>
            <a:ext cx="6961574"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4.</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神经概率语言模型</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43DC1BE2-72C1-A1D0-F466-A89A9E56190E}"/>
              </a:ext>
            </a:extLst>
          </p:cNvPr>
          <p:cNvSpPr>
            <a:spLocks noGrp="1"/>
          </p:cNvSpPr>
          <p:nvPr>
            <p:ph type="sldNum" sz="quarter" idx="4"/>
          </p:nvPr>
        </p:nvSpPr>
        <p:spPr/>
        <p:txBody>
          <a:bodyPr/>
          <a:lstStyle/>
          <a:p>
            <a:r>
              <a:rPr lang="en-US" altLang="zh-CN"/>
              <a:t>&lt; </a:t>
            </a:r>
            <a:fld id="{A548B57D-AE10-4CF7-A9DF-59FEFA91B28E}" type="slidenum">
              <a:rPr lang="zh-CN" altLang="en-US" smtClean="0"/>
              <a:pPr/>
              <a:t>22</a:t>
            </a:fld>
            <a:r>
              <a:rPr lang="en-US" altLang="zh-CN"/>
              <a:t>/ 61 &gt;</a:t>
            </a:r>
            <a:endParaRPr lang="zh-CN" altLang="en-US" dirty="0"/>
          </a:p>
        </p:txBody>
      </p:sp>
    </p:spTree>
    <p:extLst>
      <p:ext uri="{BB962C8B-B14F-4D97-AF65-F5344CB8AC3E}">
        <p14:creationId xmlns:p14="http://schemas.microsoft.com/office/powerpoint/2010/main" val="149343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再谈词向量的局限</a:t>
            </a:r>
          </a:p>
        </p:txBody>
      </p:sp>
      <p:pic>
        <p:nvPicPr>
          <p:cNvPr id="4" name="图片 3">
            <a:extLst>
              <a:ext uri="{FF2B5EF4-FFF2-40B4-BE49-F238E27FC236}">
                <a16:creationId xmlns:a16="http://schemas.microsoft.com/office/drawing/2014/main" id="{2239ADBB-1148-D5E3-103D-E2730B811343}"/>
              </a:ext>
            </a:extLst>
          </p:cNvPr>
          <p:cNvPicPr>
            <a:picLocks noChangeAspect="1"/>
          </p:cNvPicPr>
          <p:nvPr/>
        </p:nvPicPr>
        <p:blipFill>
          <a:blip r:embed="rId3"/>
          <a:stretch>
            <a:fillRect/>
          </a:stretch>
        </p:blipFill>
        <p:spPr>
          <a:xfrm>
            <a:off x="895683" y="2969092"/>
            <a:ext cx="10400633" cy="3322601"/>
          </a:xfrm>
          <a:prstGeom prst="rect">
            <a:avLst/>
          </a:prstGeom>
        </p:spPr>
      </p:pic>
      <p:sp>
        <p:nvSpPr>
          <p:cNvPr id="6" name="文本框 5">
            <a:extLst>
              <a:ext uri="{FF2B5EF4-FFF2-40B4-BE49-F238E27FC236}">
                <a16:creationId xmlns:a16="http://schemas.microsoft.com/office/drawing/2014/main" id="{50F5DABE-E0FB-BCEA-0577-055F677F2307}"/>
              </a:ext>
            </a:extLst>
          </p:cNvPr>
          <p:cNvSpPr txBox="1"/>
          <p:nvPr/>
        </p:nvSpPr>
        <p:spPr>
          <a:xfrm>
            <a:off x="655986" y="1082870"/>
            <a:ext cx="10237654" cy="1710212"/>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Word2Vec</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err="1">
                <a:solidFill>
                  <a:srgbClr val="000000"/>
                </a:solidFill>
                <a:latin typeface="Arial" panose="020B0604020202020204" pitchFamily="34" charset="0"/>
                <a:ea typeface="微软雅黑" panose="020B0503020204020204" pitchFamily="34" charset="-122"/>
                <a:cs typeface="Arial" panose="020B0604020202020204" pitchFamily="34" charset="0"/>
              </a:rPr>
              <a:t>GloVe</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等词向量是静态的</a:t>
            </a: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一次性用所有可用语料进行训练，在训练完成后不会发生变化</a:t>
            </a: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最终，一个词对应一个向量，不能捕捉到词汇在不同上下文中的多种含义</a:t>
            </a: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是基于已知词表的学习方式，无法处理未见过的词</a:t>
            </a:r>
          </a:p>
        </p:txBody>
      </p:sp>
      <p:sp>
        <p:nvSpPr>
          <p:cNvPr id="5" name="灯片编号占位符 4">
            <a:extLst>
              <a:ext uri="{FF2B5EF4-FFF2-40B4-BE49-F238E27FC236}">
                <a16:creationId xmlns:a16="http://schemas.microsoft.com/office/drawing/2014/main" id="{A68B99B4-FC9D-15EA-3E5E-D6AE85FD60BE}"/>
              </a:ext>
            </a:extLst>
          </p:cNvPr>
          <p:cNvSpPr>
            <a:spLocks noGrp="1"/>
          </p:cNvSpPr>
          <p:nvPr>
            <p:ph type="sldNum" sz="quarter" idx="4"/>
          </p:nvPr>
        </p:nvSpPr>
        <p:spPr/>
        <p:txBody>
          <a:bodyPr/>
          <a:lstStyle/>
          <a:p>
            <a:r>
              <a:rPr lang="en-US" altLang="zh-CN"/>
              <a:t>&lt; </a:t>
            </a:r>
            <a:fld id="{A548B57D-AE10-4CF7-A9DF-59FEFA91B28E}" type="slidenum">
              <a:rPr lang="zh-CN" altLang="en-US" smtClean="0"/>
              <a:pPr/>
              <a:t>23</a:t>
            </a:fld>
            <a:r>
              <a:rPr lang="en-US" altLang="zh-CN"/>
              <a:t>/ 61 &gt;</a:t>
            </a:r>
            <a:endParaRPr lang="zh-CN" altLang="en-US" dirty="0"/>
          </a:p>
        </p:txBody>
      </p:sp>
    </p:spTree>
    <p:extLst>
      <p:ext uri="{BB962C8B-B14F-4D97-AF65-F5344CB8AC3E}">
        <p14:creationId xmlns:p14="http://schemas.microsoft.com/office/powerpoint/2010/main" val="2127398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解决思路？引入神经网络</a:t>
            </a:r>
          </a:p>
        </p:txBody>
      </p:sp>
      <p:sp>
        <p:nvSpPr>
          <p:cNvPr id="6" name="文本框 5">
            <a:extLst>
              <a:ext uri="{FF2B5EF4-FFF2-40B4-BE49-F238E27FC236}">
                <a16:creationId xmlns:a16="http://schemas.microsoft.com/office/drawing/2014/main" id="{DB472304-5E67-28D7-5518-DA8E8069398F}"/>
              </a:ext>
            </a:extLst>
          </p:cNvPr>
          <p:cNvSpPr txBox="1"/>
          <p:nvPr/>
        </p:nvSpPr>
        <p:spPr>
          <a:xfrm>
            <a:off x="726934" y="1165595"/>
            <a:ext cx="8768919" cy="1704954"/>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神经网络具有强大表达能力和学习能力</a:t>
            </a: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输入海量语料，重新学习词汇在各种不同上下文之间的概率分布</a:t>
            </a: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语言规律将被存储在神经网络的参数当中</a:t>
            </a: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让词向量的学习直接成为神经网络的一部分</a:t>
            </a:r>
          </a:p>
        </p:txBody>
      </p:sp>
      <p:pic>
        <p:nvPicPr>
          <p:cNvPr id="8" name="图片 7">
            <a:extLst>
              <a:ext uri="{FF2B5EF4-FFF2-40B4-BE49-F238E27FC236}">
                <a16:creationId xmlns:a16="http://schemas.microsoft.com/office/drawing/2014/main" id="{983EC837-8120-1091-A1D8-F2C32AC8A748}"/>
              </a:ext>
            </a:extLst>
          </p:cNvPr>
          <p:cNvPicPr>
            <a:picLocks noChangeAspect="1"/>
          </p:cNvPicPr>
          <p:nvPr/>
        </p:nvPicPr>
        <p:blipFill>
          <a:blip r:embed="rId3"/>
          <a:stretch>
            <a:fillRect/>
          </a:stretch>
        </p:blipFill>
        <p:spPr>
          <a:xfrm>
            <a:off x="1809207" y="3038762"/>
            <a:ext cx="7866564" cy="3312891"/>
          </a:xfrm>
          <a:prstGeom prst="rect">
            <a:avLst/>
          </a:prstGeom>
        </p:spPr>
      </p:pic>
      <p:sp>
        <p:nvSpPr>
          <p:cNvPr id="4" name="灯片编号占位符 3">
            <a:extLst>
              <a:ext uri="{FF2B5EF4-FFF2-40B4-BE49-F238E27FC236}">
                <a16:creationId xmlns:a16="http://schemas.microsoft.com/office/drawing/2014/main" id="{2D99E320-CD8D-4EBA-09A6-71D8C4ED2EB9}"/>
              </a:ext>
            </a:extLst>
          </p:cNvPr>
          <p:cNvSpPr>
            <a:spLocks noGrp="1"/>
          </p:cNvSpPr>
          <p:nvPr>
            <p:ph type="sldNum" sz="quarter" idx="4"/>
          </p:nvPr>
        </p:nvSpPr>
        <p:spPr/>
        <p:txBody>
          <a:bodyPr/>
          <a:lstStyle/>
          <a:p>
            <a:r>
              <a:rPr lang="en-US" altLang="zh-CN"/>
              <a:t>&lt; </a:t>
            </a:r>
            <a:fld id="{A548B57D-AE10-4CF7-A9DF-59FEFA91B28E}" type="slidenum">
              <a:rPr lang="zh-CN" altLang="en-US" smtClean="0"/>
              <a:pPr/>
              <a:t>24</a:t>
            </a:fld>
            <a:r>
              <a:rPr lang="en-US" altLang="zh-CN"/>
              <a:t>/ 61 &gt;</a:t>
            </a:r>
            <a:endParaRPr lang="zh-CN" altLang="en-US" dirty="0"/>
          </a:p>
        </p:txBody>
      </p:sp>
    </p:spTree>
    <p:extLst>
      <p:ext uri="{BB962C8B-B14F-4D97-AF65-F5344CB8AC3E}">
        <p14:creationId xmlns:p14="http://schemas.microsoft.com/office/powerpoint/2010/main" val="423441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B88F5E3-4D29-007E-F305-4B7372BD5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54" t="2814" r="17519" b="4239"/>
          <a:stretch/>
        </p:blipFill>
        <p:spPr bwMode="auto">
          <a:xfrm>
            <a:off x="6775216" y="1525877"/>
            <a:ext cx="4837593" cy="411144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神经概率语言模型：</a:t>
            </a:r>
            <a:r>
              <a:rPr lang="en-US" altLang="zh-CN" dirty="0">
                <a:sym typeface="Arial" panose="020B0604020202020204" pitchFamily="34" charset="0"/>
              </a:rPr>
              <a:t>NPLM</a:t>
            </a:r>
            <a:endParaRPr lang="zh-CN" altLang="en-US" dirty="0">
              <a:sym typeface="Arial" panose="020B0604020202020204" pitchFamily="34" charset="0"/>
            </a:endParaRPr>
          </a:p>
        </p:txBody>
      </p:sp>
      <p:sp>
        <p:nvSpPr>
          <p:cNvPr id="4" name="文本框 3">
            <a:extLst>
              <a:ext uri="{FF2B5EF4-FFF2-40B4-BE49-F238E27FC236}">
                <a16:creationId xmlns:a16="http://schemas.microsoft.com/office/drawing/2014/main" id="{F3493C11-B4D5-9F2E-B7A9-BB9B03A446B4}"/>
              </a:ext>
            </a:extLst>
          </p:cNvPr>
          <p:cNvSpPr txBox="1"/>
          <p:nvPr/>
        </p:nvSpPr>
        <p:spPr>
          <a:xfrm>
            <a:off x="765624" y="1312372"/>
            <a:ext cx="6348569" cy="1704954"/>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的架构的三个主要部分：输入层、隐藏层和输出层。</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输入层将单词映射到连续的词向量空间；</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隐藏层通过</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非线性激活函数</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学习单词间的复杂关系；</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输出层通过</a:t>
            </a:r>
            <a:r>
              <a:rPr lang="en-US" altLang="zh-CN" dirty="0" err="1">
                <a:solidFill>
                  <a:srgbClr val="000000"/>
                </a:solidFill>
                <a:latin typeface="Arial" panose="020B0604020202020204" pitchFamily="34" charset="0"/>
                <a:ea typeface="微软雅黑" panose="020B0503020204020204" pitchFamily="34" charset="-122"/>
                <a:cs typeface="Arial" panose="020B0604020202020204" pitchFamily="34" charset="0"/>
              </a:rPr>
              <a:t>Softmax</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层产生下一个单词的概率分布。</a:t>
            </a:r>
          </a:p>
        </p:txBody>
      </p:sp>
      <p:sp>
        <p:nvSpPr>
          <p:cNvPr id="6" name="文本框 5">
            <a:extLst>
              <a:ext uri="{FF2B5EF4-FFF2-40B4-BE49-F238E27FC236}">
                <a16:creationId xmlns:a16="http://schemas.microsoft.com/office/drawing/2014/main" id="{64462F28-8F9E-1D2A-DC52-BA65002CAD63}"/>
              </a:ext>
            </a:extLst>
          </p:cNvPr>
          <p:cNvSpPr txBox="1"/>
          <p:nvPr/>
        </p:nvSpPr>
        <p:spPr>
          <a:xfrm>
            <a:off x="765624" y="5740937"/>
            <a:ext cx="5330376" cy="461665"/>
          </a:xfrm>
          <a:prstGeom prst="rect">
            <a:avLst/>
          </a:prstGeom>
          <a:noFill/>
        </p:spPr>
        <p:txBody>
          <a:bodyPr wrap="square">
            <a:spAutoFit/>
          </a:bodyPr>
          <a:lstStyle/>
          <a:p>
            <a:pPr algn="l"/>
            <a:r>
              <a:rPr lang="it-IT" altLang="zh-CN" sz="1200" i="1" dirty="0">
                <a:solidFill>
                  <a:srgbClr val="000000"/>
                </a:solidFill>
                <a:latin typeface="Arial" panose="020B0604020202020204" pitchFamily="34" charset="0"/>
                <a:cs typeface="Arial" panose="020B0604020202020204" pitchFamily="34" charset="0"/>
              </a:rPr>
              <a:t>Yoshua Bengio et al., A Neural Probabilistic Language Model, </a:t>
            </a:r>
            <a:r>
              <a:rPr lang="en-US" altLang="zh-CN" sz="1200" i="1" dirty="0">
                <a:solidFill>
                  <a:srgbClr val="000000"/>
                </a:solidFill>
                <a:latin typeface="Arial" panose="020B0604020202020204" pitchFamily="34" charset="0"/>
                <a:cs typeface="Arial" panose="020B0604020202020204" pitchFamily="34" charset="0"/>
              </a:rPr>
              <a:t>2003</a:t>
            </a:r>
          </a:p>
          <a:p>
            <a:pPr algn="l"/>
            <a:r>
              <a:rPr lang="en-US" altLang="zh-CN" sz="1200" i="1" dirty="0">
                <a:solidFill>
                  <a:srgbClr val="000000"/>
                </a:solidFill>
                <a:latin typeface="Arial" panose="020B0604020202020204" pitchFamily="34" charset="0"/>
                <a:cs typeface="Arial" panose="020B0604020202020204" pitchFamily="34" charset="0"/>
                <a:hlinkClick r:id="rId4"/>
              </a:rPr>
              <a:t>https://www.jmlr.org/papers/volume3/bengio03a/bengio03a.pdf</a:t>
            </a:r>
            <a:endParaRPr lang="zh-CN" altLang="en-US" sz="1200" i="1" dirty="0">
              <a:solidFill>
                <a:srgbClr val="0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C3CD4EC-7612-09BD-A91F-D597962D26BC}"/>
              </a:ext>
            </a:extLst>
          </p:cNvPr>
          <p:cNvSpPr>
            <a:spLocks noGrp="1"/>
          </p:cNvSpPr>
          <p:nvPr>
            <p:ph type="sldNum" sz="quarter" idx="4"/>
          </p:nvPr>
        </p:nvSpPr>
        <p:spPr/>
        <p:txBody>
          <a:bodyPr/>
          <a:lstStyle/>
          <a:p>
            <a:r>
              <a:rPr lang="en-US" altLang="zh-CN"/>
              <a:t>&lt; </a:t>
            </a:r>
            <a:fld id="{A548B57D-AE10-4CF7-A9DF-59FEFA91B28E}" type="slidenum">
              <a:rPr lang="zh-CN" altLang="en-US" smtClean="0"/>
              <a:pPr/>
              <a:t>25</a:t>
            </a:fld>
            <a:r>
              <a:rPr lang="en-US" altLang="zh-CN"/>
              <a:t>/ 61 &gt;</a:t>
            </a:r>
            <a:endParaRPr lang="zh-CN" altLang="en-US" dirty="0"/>
          </a:p>
        </p:txBody>
      </p:sp>
    </p:spTree>
    <p:extLst>
      <p:ext uri="{BB962C8B-B14F-4D97-AF65-F5344CB8AC3E}">
        <p14:creationId xmlns:p14="http://schemas.microsoft.com/office/powerpoint/2010/main" val="2931727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增强</a:t>
            </a:r>
            <a:r>
              <a:rPr lang="en-US" altLang="zh-CN" dirty="0">
                <a:sym typeface="Arial" panose="020B0604020202020204" pitchFamily="34" charset="0"/>
              </a:rPr>
              <a:t>NPLM</a:t>
            </a:r>
            <a:r>
              <a:rPr lang="zh-CN" altLang="en-US" dirty="0">
                <a:sym typeface="Arial" panose="020B0604020202020204" pitchFamily="34" charset="0"/>
              </a:rPr>
              <a:t>网络性能</a:t>
            </a:r>
          </a:p>
        </p:txBody>
      </p:sp>
      <p:sp>
        <p:nvSpPr>
          <p:cNvPr id="4" name="文本框 3">
            <a:extLst>
              <a:ext uri="{FF2B5EF4-FFF2-40B4-BE49-F238E27FC236}">
                <a16:creationId xmlns:a16="http://schemas.microsoft.com/office/drawing/2014/main" id="{F205EAB5-6435-74E7-4129-55ADA837CCC6}"/>
              </a:ext>
            </a:extLst>
          </p:cNvPr>
          <p:cNvSpPr txBox="1"/>
          <p:nvPr/>
        </p:nvSpPr>
        <p:spPr>
          <a:xfrm>
            <a:off x="579268" y="1055753"/>
            <a:ext cx="6094520" cy="87395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原始的</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是浅层神经网络</a:t>
            </a: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隐藏层可以用</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任意形式</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的神经网络替换</a:t>
            </a:r>
          </a:p>
        </p:txBody>
      </p:sp>
      <p:pic>
        <p:nvPicPr>
          <p:cNvPr id="6" name="图片 5">
            <a:extLst>
              <a:ext uri="{FF2B5EF4-FFF2-40B4-BE49-F238E27FC236}">
                <a16:creationId xmlns:a16="http://schemas.microsoft.com/office/drawing/2014/main" id="{694F21AD-6936-EC95-7889-5E55DBC3E5DE}"/>
              </a:ext>
            </a:extLst>
          </p:cNvPr>
          <p:cNvPicPr>
            <a:picLocks noChangeAspect="1"/>
          </p:cNvPicPr>
          <p:nvPr/>
        </p:nvPicPr>
        <p:blipFill>
          <a:blip r:embed="rId3"/>
          <a:stretch>
            <a:fillRect/>
          </a:stretch>
        </p:blipFill>
        <p:spPr>
          <a:xfrm>
            <a:off x="1471185" y="2013386"/>
            <a:ext cx="9018810" cy="3797394"/>
          </a:xfrm>
          <a:prstGeom prst="rect">
            <a:avLst/>
          </a:prstGeom>
        </p:spPr>
      </p:pic>
      <p:sp>
        <p:nvSpPr>
          <p:cNvPr id="8" name="文本框 7">
            <a:extLst>
              <a:ext uri="{FF2B5EF4-FFF2-40B4-BE49-F238E27FC236}">
                <a16:creationId xmlns:a16="http://schemas.microsoft.com/office/drawing/2014/main" id="{C2A8D58E-7E3C-028A-EBF4-C167D109B191}"/>
              </a:ext>
            </a:extLst>
          </p:cNvPr>
          <p:cNvSpPr txBox="1"/>
          <p:nvPr/>
        </p:nvSpPr>
        <p:spPr>
          <a:xfrm>
            <a:off x="2576743" y="5810780"/>
            <a:ext cx="8040950" cy="463973"/>
          </a:xfrm>
          <a:prstGeom prst="rect">
            <a:avLst/>
          </a:prstGeom>
          <a:noFill/>
        </p:spPr>
        <p:txBody>
          <a:bodyPr wrap="square">
            <a:spAutoFit/>
          </a:bodyPr>
          <a:lstStyle/>
          <a:p>
            <a:pPr>
              <a:lnSpc>
                <a:spcPct val="150000"/>
              </a:lnSpc>
              <a:buClr>
                <a:schemeClr val="accent1"/>
              </a:buClr>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循环神经网络的代表作</a:t>
            </a:r>
            <a:r>
              <a:rPr lang="en-US" altLang="zh-CN" dirty="0">
                <a:solidFill>
                  <a:srgbClr val="A50021"/>
                </a:solidFill>
                <a:latin typeface="Arial" panose="020B0604020202020204" pitchFamily="34" charset="0"/>
                <a:ea typeface="微软雅黑" panose="020B0503020204020204" pitchFamily="34" charset="-122"/>
                <a:cs typeface="Arial" panose="020B0604020202020204" pitchFamily="34" charset="0"/>
              </a:rPr>
              <a:t>LSTM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一度曾是</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NLP</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问题的</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SOTA</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模型</a:t>
            </a:r>
          </a:p>
        </p:txBody>
      </p:sp>
      <p:sp>
        <p:nvSpPr>
          <p:cNvPr id="5" name="灯片编号占位符 4">
            <a:extLst>
              <a:ext uri="{FF2B5EF4-FFF2-40B4-BE49-F238E27FC236}">
                <a16:creationId xmlns:a16="http://schemas.microsoft.com/office/drawing/2014/main" id="{E374F8C8-8C94-1331-7AD4-1E9BC1BFF2FF}"/>
              </a:ext>
            </a:extLst>
          </p:cNvPr>
          <p:cNvSpPr>
            <a:spLocks noGrp="1"/>
          </p:cNvSpPr>
          <p:nvPr>
            <p:ph type="sldNum" sz="quarter" idx="4"/>
          </p:nvPr>
        </p:nvSpPr>
        <p:spPr/>
        <p:txBody>
          <a:bodyPr/>
          <a:lstStyle/>
          <a:p>
            <a:r>
              <a:rPr lang="en-US" altLang="zh-CN"/>
              <a:t>&lt; </a:t>
            </a:r>
            <a:fld id="{A548B57D-AE10-4CF7-A9DF-59FEFA91B28E}" type="slidenum">
              <a:rPr lang="zh-CN" altLang="en-US" smtClean="0"/>
              <a:pPr/>
              <a:t>26</a:t>
            </a:fld>
            <a:r>
              <a:rPr lang="en-US" altLang="zh-CN"/>
              <a:t>/ 61 &gt;</a:t>
            </a:r>
            <a:endParaRPr lang="zh-CN" altLang="en-US" dirty="0"/>
          </a:p>
        </p:txBody>
      </p:sp>
    </p:spTree>
    <p:extLst>
      <p:ext uri="{BB962C8B-B14F-4D97-AF65-F5344CB8AC3E}">
        <p14:creationId xmlns:p14="http://schemas.microsoft.com/office/powerpoint/2010/main" val="247613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NPLM</a:t>
            </a:r>
            <a:r>
              <a:rPr lang="zh-CN" altLang="en-US" dirty="0">
                <a:sym typeface="Arial" panose="020B0604020202020204" pitchFamily="34" charset="0"/>
              </a:rPr>
              <a:t>和</a:t>
            </a:r>
            <a:r>
              <a:rPr lang="en-US" altLang="zh-CN" dirty="0">
                <a:sym typeface="Arial" panose="020B0604020202020204" pitchFamily="34" charset="0"/>
              </a:rPr>
              <a:t>Word2Vec</a:t>
            </a:r>
            <a:r>
              <a:rPr lang="zh-CN" altLang="en-US" dirty="0">
                <a:sym typeface="Arial" panose="020B0604020202020204" pitchFamily="34" charset="0"/>
              </a:rPr>
              <a:t>的比较</a:t>
            </a:r>
          </a:p>
        </p:txBody>
      </p:sp>
      <p:sp>
        <p:nvSpPr>
          <p:cNvPr id="5" name="文本框 4">
            <a:extLst>
              <a:ext uri="{FF2B5EF4-FFF2-40B4-BE49-F238E27FC236}">
                <a16:creationId xmlns:a16="http://schemas.microsoft.com/office/drawing/2014/main" id="{98FCD321-79A2-E79D-9A16-B4D7EFD259CE}"/>
              </a:ext>
            </a:extLst>
          </p:cNvPr>
          <p:cNvSpPr txBox="1"/>
          <p:nvPr/>
        </p:nvSpPr>
        <p:spPr>
          <a:xfrm>
            <a:off x="439002" y="1128216"/>
            <a:ext cx="11483709" cy="4197944"/>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目标</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的目标是</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计算</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给定上下文的</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词汇出现概率</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Word2Vec</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的目标是通过最大化共现词汇的条件概率来</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学习词向量</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模型结构</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是一个基于神经网络的模型，它包括输入层、隐藏层（包含</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非线性</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激活函数）和输出层。</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Word2Vec</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是一个相对简化的神经网络模型，它包括输入层、嵌入层（可以看作一种隐藏层，但没</a:t>
            </a:r>
          </a:p>
          <a:p>
            <a:pPr>
              <a:lnSpc>
                <a:spcPct val="150000"/>
              </a:lnSpc>
              <a:buClr>
                <a:schemeClr val="accent1"/>
              </a:buClr>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有激活函数）和输出层。在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Word2Vec</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中，词向量是通过嵌入层学习得到的。</a:t>
            </a: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词向量表示</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中，词向量是模型参数的一部分，学习过程中会随着模型的训练而发生变化。</a:t>
            </a:r>
          </a:p>
          <a:p>
            <a:pPr>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而在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Word2Vec</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中，每个词对应一个静态的向量，训练过程中向量也会发生变化，但训练完成后向量不再改变。 </a:t>
            </a:r>
          </a:p>
        </p:txBody>
      </p:sp>
      <p:sp>
        <p:nvSpPr>
          <p:cNvPr id="4" name="灯片编号占位符 3">
            <a:extLst>
              <a:ext uri="{FF2B5EF4-FFF2-40B4-BE49-F238E27FC236}">
                <a16:creationId xmlns:a16="http://schemas.microsoft.com/office/drawing/2014/main" id="{87067483-6C3B-4B61-89EF-2BA71D2607A4}"/>
              </a:ext>
            </a:extLst>
          </p:cNvPr>
          <p:cNvSpPr>
            <a:spLocks noGrp="1"/>
          </p:cNvSpPr>
          <p:nvPr>
            <p:ph type="sldNum" sz="quarter" idx="4"/>
          </p:nvPr>
        </p:nvSpPr>
        <p:spPr/>
        <p:txBody>
          <a:bodyPr/>
          <a:lstStyle/>
          <a:p>
            <a:r>
              <a:rPr lang="en-US" altLang="zh-CN"/>
              <a:t>&lt; </a:t>
            </a:r>
            <a:fld id="{A548B57D-AE10-4CF7-A9DF-59FEFA91B28E}" type="slidenum">
              <a:rPr lang="zh-CN" altLang="en-US" smtClean="0"/>
              <a:pPr/>
              <a:t>27</a:t>
            </a:fld>
            <a:r>
              <a:rPr lang="en-US" altLang="zh-CN"/>
              <a:t>/ 61 &gt;</a:t>
            </a:r>
            <a:endParaRPr lang="zh-CN" altLang="en-US" dirty="0"/>
          </a:p>
        </p:txBody>
      </p:sp>
    </p:spTree>
    <p:extLst>
      <p:ext uri="{BB962C8B-B14F-4D97-AF65-F5344CB8AC3E}">
        <p14:creationId xmlns:p14="http://schemas.microsoft.com/office/powerpoint/2010/main" val="2117799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NPLM</a:t>
            </a:r>
            <a:r>
              <a:rPr lang="zh-CN" altLang="en-US" dirty="0">
                <a:sym typeface="Arial" panose="020B0604020202020204" pitchFamily="34" charset="0"/>
              </a:rPr>
              <a:t>的历史地位与局限</a:t>
            </a:r>
          </a:p>
        </p:txBody>
      </p:sp>
      <p:sp>
        <p:nvSpPr>
          <p:cNvPr id="4" name="文本框 3">
            <a:extLst>
              <a:ext uri="{FF2B5EF4-FFF2-40B4-BE49-F238E27FC236}">
                <a16:creationId xmlns:a16="http://schemas.microsoft.com/office/drawing/2014/main" id="{43061488-8384-4C5B-BCF0-84D294A323F0}"/>
              </a:ext>
            </a:extLst>
          </p:cNvPr>
          <p:cNvSpPr txBox="1"/>
          <p:nvPr/>
        </p:nvSpPr>
        <p:spPr>
          <a:xfrm>
            <a:off x="439002" y="1133590"/>
            <a:ext cx="11469949" cy="3366947"/>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历史地位</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通过学习上下文中的单词来预测下一个单词，其主要思想是将单词转换为向量形式，并使用这些向量来训练一个神经网络。</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基于神经网络，因此它可以使用深度学习的技术，例如卷积神经网络和循环神经网络等。</a:t>
            </a: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局限</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NPLM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本身是一种浅层神经网络，表达能力有限。</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即使引入</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RNN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LSTM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等网络，这种简单的结构仍然无法捕捉到自然语言中非常复杂的依赖关系和语义结构信息。</a:t>
            </a:r>
          </a:p>
        </p:txBody>
      </p:sp>
      <p:sp>
        <p:nvSpPr>
          <p:cNvPr id="5" name="灯片编号占位符 4">
            <a:extLst>
              <a:ext uri="{FF2B5EF4-FFF2-40B4-BE49-F238E27FC236}">
                <a16:creationId xmlns:a16="http://schemas.microsoft.com/office/drawing/2014/main" id="{796D9F59-E2FA-F88D-5992-314EC9B58F78}"/>
              </a:ext>
            </a:extLst>
          </p:cNvPr>
          <p:cNvSpPr>
            <a:spLocks noGrp="1"/>
          </p:cNvSpPr>
          <p:nvPr>
            <p:ph type="sldNum" sz="quarter" idx="4"/>
          </p:nvPr>
        </p:nvSpPr>
        <p:spPr/>
        <p:txBody>
          <a:bodyPr/>
          <a:lstStyle/>
          <a:p>
            <a:r>
              <a:rPr lang="en-US" altLang="zh-CN"/>
              <a:t>&lt; </a:t>
            </a:r>
            <a:fld id="{A548B57D-AE10-4CF7-A9DF-59FEFA91B28E}" type="slidenum">
              <a:rPr lang="zh-CN" altLang="en-US" smtClean="0"/>
              <a:pPr/>
              <a:t>28</a:t>
            </a:fld>
            <a:r>
              <a:rPr lang="en-US" altLang="zh-CN"/>
              <a:t>/ 61 &gt;</a:t>
            </a:r>
            <a:endParaRPr lang="zh-CN" altLang="en-US" dirty="0"/>
          </a:p>
        </p:txBody>
      </p:sp>
    </p:spTree>
    <p:extLst>
      <p:ext uri="{BB962C8B-B14F-4D97-AF65-F5344CB8AC3E}">
        <p14:creationId xmlns:p14="http://schemas.microsoft.com/office/powerpoint/2010/main" val="350982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2834935" y="2238418"/>
            <a:ext cx="6042735"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1.</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语言模型的定义</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0CF4D12F-AC40-A896-29D6-ADAB1E28FCA5}"/>
              </a:ext>
            </a:extLst>
          </p:cNvPr>
          <p:cNvSpPr>
            <a:spLocks noGrp="1"/>
          </p:cNvSpPr>
          <p:nvPr>
            <p:ph type="sldNum" sz="quarter" idx="4"/>
          </p:nvPr>
        </p:nvSpPr>
        <p:spPr/>
        <p:txBody>
          <a:bodyPr/>
          <a:lstStyle/>
          <a:p>
            <a:r>
              <a:rPr lang="en-US" altLang="zh-CN"/>
              <a:t>&lt; </a:t>
            </a:r>
            <a:fld id="{A548B57D-AE10-4CF7-A9DF-59FEFA91B28E}" type="slidenum">
              <a:rPr lang="zh-CN" altLang="en-US" smtClean="0"/>
              <a:pPr/>
              <a:t>2</a:t>
            </a:fld>
            <a:r>
              <a:rPr lang="en-US" altLang="zh-CN"/>
              <a:t>/ 61 &gt;</a:t>
            </a:r>
            <a:endParaRPr lang="zh-CN" altLang="en-US" dirty="0"/>
          </a:p>
        </p:txBody>
      </p:sp>
    </p:spTree>
    <p:extLst>
      <p:ext uri="{BB962C8B-B14F-4D97-AF65-F5344CB8AC3E}">
        <p14:creationId xmlns:p14="http://schemas.microsoft.com/office/powerpoint/2010/main" val="2917206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3489663" y="2238418"/>
            <a:ext cx="5212673"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5.</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a:t>
            </a: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Seq2Seq</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架构</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DD2DA1EA-35AF-C02D-4E05-E1EA3C5AC0A5}"/>
              </a:ext>
            </a:extLst>
          </p:cNvPr>
          <p:cNvSpPr>
            <a:spLocks noGrp="1"/>
          </p:cNvSpPr>
          <p:nvPr>
            <p:ph type="sldNum" sz="quarter" idx="4"/>
          </p:nvPr>
        </p:nvSpPr>
        <p:spPr/>
        <p:txBody>
          <a:bodyPr/>
          <a:lstStyle/>
          <a:p>
            <a:r>
              <a:rPr lang="en-US" altLang="zh-CN"/>
              <a:t>&lt; </a:t>
            </a:r>
            <a:fld id="{A548B57D-AE10-4CF7-A9DF-59FEFA91B28E}" type="slidenum">
              <a:rPr lang="zh-CN" altLang="en-US" smtClean="0"/>
              <a:pPr/>
              <a:t>29</a:t>
            </a:fld>
            <a:r>
              <a:rPr lang="en-US" altLang="zh-CN"/>
              <a:t>/ 61 &gt;</a:t>
            </a:r>
            <a:endParaRPr lang="zh-CN" altLang="en-US" dirty="0"/>
          </a:p>
        </p:txBody>
      </p:sp>
    </p:spTree>
    <p:extLst>
      <p:ext uri="{BB962C8B-B14F-4D97-AF65-F5344CB8AC3E}">
        <p14:creationId xmlns:p14="http://schemas.microsoft.com/office/powerpoint/2010/main" val="81846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从摩斯电码说起</a:t>
            </a:r>
          </a:p>
        </p:txBody>
      </p:sp>
      <p:pic>
        <p:nvPicPr>
          <p:cNvPr id="4" name="图片 3">
            <a:extLst>
              <a:ext uri="{FF2B5EF4-FFF2-40B4-BE49-F238E27FC236}">
                <a16:creationId xmlns:a16="http://schemas.microsoft.com/office/drawing/2014/main" id="{4CD541CD-B267-05E0-925B-51813777D7A4}"/>
              </a:ext>
            </a:extLst>
          </p:cNvPr>
          <p:cNvPicPr>
            <a:picLocks noChangeAspect="1"/>
          </p:cNvPicPr>
          <p:nvPr/>
        </p:nvPicPr>
        <p:blipFill>
          <a:blip r:embed="rId3"/>
          <a:stretch>
            <a:fillRect/>
          </a:stretch>
        </p:blipFill>
        <p:spPr>
          <a:xfrm>
            <a:off x="339058" y="1198230"/>
            <a:ext cx="11513884" cy="5117282"/>
          </a:xfrm>
          <a:prstGeom prst="rect">
            <a:avLst/>
          </a:prstGeom>
        </p:spPr>
      </p:pic>
      <p:sp>
        <p:nvSpPr>
          <p:cNvPr id="6" name="文本框 5">
            <a:extLst>
              <a:ext uri="{FF2B5EF4-FFF2-40B4-BE49-F238E27FC236}">
                <a16:creationId xmlns:a16="http://schemas.microsoft.com/office/drawing/2014/main" id="{53D1AF41-6E97-12CE-AC2C-3706DA2FABAF}"/>
              </a:ext>
            </a:extLst>
          </p:cNvPr>
          <p:cNvSpPr txBox="1"/>
          <p:nvPr/>
        </p:nvSpPr>
        <p:spPr>
          <a:xfrm>
            <a:off x="881109" y="1013564"/>
            <a:ext cx="6094520" cy="369332"/>
          </a:xfrm>
          <a:prstGeom prst="rect">
            <a:avLst/>
          </a:prstGeom>
          <a:noFill/>
        </p:spPr>
        <p:txBody>
          <a:bodyPr wrap="square">
            <a:spAutoFit/>
          </a:bodyPr>
          <a:lstStyle/>
          <a:p>
            <a:r>
              <a:rPr lang="en-US" altLang="zh-CN" sz="1800" b="0" i="0" u="none" strike="noStrike" baseline="0" dirty="0">
                <a:solidFill>
                  <a:srgbClr val="2F5598"/>
                </a:solidFill>
                <a:latin typeface="Wingdings-Regular"/>
              </a:rPr>
              <a:t>p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输入一个序列，输出一个序列。</a:t>
            </a:r>
          </a:p>
        </p:txBody>
      </p:sp>
      <p:sp>
        <p:nvSpPr>
          <p:cNvPr id="5" name="灯片编号占位符 4">
            <a:extLst>
              <a:ext uri="{FF2B5EF4-FFF2-40B4-BE49-F238E27FC236}">
                <a16:creationId xmlns:a16="http://schemas.microsoft.com/office/drawing/2014/main" id="{3229BDB9-AADD-6A67-DCA5-5B01570B582B}"/>
              </a:ext>
            </a:extLst>
          </p:cNvPr>
          <p:cNvSpPr>
            <a:spLocks noGrp="1"/>
          </p:cNvSpPr>
          <p:nvPr>
            <p:ph type="sldNum" sz="quarter" idx="4"/>
          </p:nvPr>
        </p:nvSpPr>
        <p:spPr/>
        <p:txBody>
          <a:bodyPr/>
          <a:lstStyle/>
          <a:p>
            <a:r>
              <a:rPr lang="en-US" altLang="zh-CN"/>
              <a:t>&lt; </a:t>
            </a:r>
            <a:fld id="{A548B57D-AE10-4CF7-A9DF-59FEFA91B28E}" type="slidenum">
              <a:rPr lang="zh-CN" altLang="en-US" smtClean="0"/>
              <a:pPr/>
              <a:t>30</a:t>
            </a:fld>
            <a:r>
              <a:rPr lang="en-US" altLang="zh-CN"/>
              <a:t>/ 61 &gt;</a:t>
            </a:r>
            <a:endParaRPr lang="zh-CN" altLang="en-US" dirty="0"/>
          </a:p>
        </p:txBody>
      </p:sp>
    </p:spTree>
    <p:extLst>
      <p:ext uri="{BB962C8B-B14F-4D97-AF65-F5344CB8AC3E}">
        <p14:creationId xmlns:p14="http://schemas.microsoft.com/office/powerpoint/2010/main" val="33315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序列到序列：编码器</a:t>
            </a:r>
            <a:r>
              <a:rPr lang="en-US" altLang="zh-CN" dirty="0">
                <a:sym typeface="Arial" panose="020B0604020202020204" pitchFamily="34" charset="0"/>
              </a:rPr>
              <a:t>-</a:t>
            </a:r>
            <a:r>
              <a:rPr lang="zh-CN" altLang="en-US" dirty="0">
                <a:sym typeface="Arial" panose="020B0604020202020204" pitchFamily="34" charset="0"/>
              </a:rPr>
              <a:t>解码器</a:t>
            </a:r>
          </a:p>
        </p:txBody>
      </p:sp>
      <p:pic>
        <p:nvPicPr>
          <p:cNvPr id="4" name="图片 3">
            <a:extLst>
              <a:ext uri="{FF2B5EF4-FFF2-40B4-BE49-F238E27FC236}">
                <a16:creationId xmlns:a16="http://schemas.microsoft.com/office/drawing/2014/main" id="{4077A59C-1E5E-F6EB-8218-68061A4A7466}"/>
              </a:ext>
            </a:extLst>
          </p:cNvPr>
          <p:cNvPicPr>
            <a:picLocks noChangeAspect="1"/>
          </p:cNvPicPr>
          <p:nvPr/>
        </p:nvPicPr>
        <p:blipFill>
          <a:blip r:embed="rId3"/>
          <a:stretch>
            <a:fillRect/>
          </a:stretch>
        </p:blipFill>
        <p:spPr>
          <a:xfrm>
            <a:off x="439002" y="1040614"/>
            <a:ext cx="11594237" cy="5092596"/>
          </a:xfrm>
          <a:prstGeom prst="rect">
            <a:avLst/>
          </a:prstGeom>
        </p:spPr>
      </p:pic>
      <p:sp>
        <p:nvSpPr>
          <p:cNvPr id="5" name="灯片编号占位符 4">
            <a:extLst>
              <a:ext uri="{FF2B5EF4-FFF2-40B4-BE49-F238E27FC236}">
                <a16:creationId xmlns:a16="http://schemas.microsoft.com/office/drawing/2014/main" id="{20424792-B8F7-CE14-D253-518F50D4E037}"/>
              </a:ext>
            </a:extLst>
          </p:cNvPr>
          <p:cNvSpPr>
            <a:spLocks noGrp="1"/>
          </p:cNvSpPr>
          <p:nvPr>
            <p:ph type="sldNum" sz="quarter" idx="4"/>
          </p:nvPr>
        </p:nvSpPr>
        <p:spPr/>
        <p:txBody>
          <a:bodyPr/>
          <a:lstStyle/>
          <a:p>
            <a:r>
              <a:rPr lang="en-US" altLang="zh-CN"/>
              <a:t>&lt; </a:t>
            </a:r>
            <a:fld id="{A548B57D-AE10-4CF7-A9DF-59FEFA91B28E}" type="slidenum">
              <a:rPr lang="zh-CN" altLang="en-US" smtClean="0"/>
              <a:pPr/>
              <a:t>31</a:t>
            </a:fld>
            <a:r>
              <a:rPr lang="en-US" altLang="zh-CN"/>
              <a:t>/ 61 &gt;</a:t>
            </a:r>
            <a:endParaRPr lang="zh-CN" altLang="en-US" dirty="0"/>
          </a:p>
        </p:txBody>
      </p:sp>
    </p:spTree>
    <p:extLst>
      <p:ext uri="{BB962C8B-B14F-4D97-AF65-F5344CB8AC3E}">
        <p14:creationId xmlns:p14="http://schemas.microsoft.com/office/powerpoint/2010/main" val="150606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Seq2Seq</a:t>
            </a:r>
            <a:r>
              <a:rPr lang="zh-CN" altLang="en-US" dirty="0">
                <a:sym typeface="Arial" panose="020B0604020202020204" pitchFamily="34" charset="0"/>
              </a:rPr>
              <a:t>架构</a:t>
            </a:r>
          </a:p>
        </p:txBody>
      </p:sp>
      <p:sp>
        <p:nvSpPr>
          <p:cNvPr id="5" name="文本框 4">
            <a:extLst>
              <a:ext uri="{FF2B5EF4-FFF2-40B4-BE49-F238E27FC236}">
                <a16:creationId xmlns:a16="http://schemas.microsoft.com/office/drawing/2014/main" id="{919CF736-FF19-2980-144A-5732AAD981F8}"/>
              </a:ext>
            </a:extLst>
          </p:cNvPr>
          <p:cNvSpPr txBox="1"/>
          <p:nvPr/>
        </p:nvSpPr>
        <p:spPr>
          <a:xfrm>
            <a:off x="1087885" y="1331650"/>
            <a:ext cx="3551068" cy="496996"/>
          </a:xfrm>
          <a:prstGeom prst="rect">
            <a:avLst/>
          </a:prstGeom>
          <a:noFill/>
        </p:spPr>
        <p:txBody>
          <a:bodyPr wrap="square" rtlCol="0">
            <a:spAutoFit/>
          </a:bodyPr>
          <a:lstStyle/>
          <a:p>
            <a:pPr algn="l">
              <a:lnSpc>
                <a:spcPct val="15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“Le chat </a:t>
            </a:r>
            <a:r>
              <a:rPr lang="en-US" altLang="zh-CN" sz="2000" dirty="0" err="1">
                <a:latin typeface="Arial" panose="020B0604020202020204" pitchFamily="34" charset="0"/>
                <a:ea typeface="微软雅黑" panose="020B0503020204020204" pitchFamily="34" charset="-122"/>
                <a:cs typeface="Arial" panose="020B0604020202020204" pitchFamily="34" charset="0"/>
              </a:rPr>
              <a:t>est</a:t>
            </a:r>
            <a:r>
              <a:rPr lang="en-US" altLang="zh-CN" sz="2000" dirty="0">
                <a:latin typeface="Arial" panose="020B0604020202020204" pitchFamily="34" charset="0"/>
                <a:ea typeface="微软雅黑" panose="020B0503020204020204" pitchFamily="34" charset="-122"/>
                <a:cs typeface="Arial" panose="020B0604020202020204" pitchFamily="34" charset="0"/>
              </a:rPr>
              <a:t> noir” </a:t>
            </a:r>
            <a:r>
              <a:rPr lang="en-US" altLang="zh-CN" sz="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&lt;EOS&gt;</a:t>
            </a:r>
            <a:endParaRPr lang="zh-CN" altLang="en-US" sz="20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59A700BD-5DFF-3C37-58A3-937DCD499971}"/>
              </a:ext>
            </a:extLst>
          </p:cNvPr>
          <p:cNvSpPr txBox="1"/>
          <p:nvPr/>
        </p:nvSpPr>
        <p:spPr>
          <a:xfrm>
            <a:off x="1213651" y="1788185"/>
            <a:ext cx="3577703" cy="496996"/>
          </a:xfrm>
          <a:prstGeom prst="rect">
            <a:avLst/>
          </a:prstGeom>
          <a:noFill/>
        </p:spPr>
        <p:txBody>
          <a:bodyPr wrap="square" rtlCol="0">
            <a:spAutoFit/>
          </a:bodyPr>
          <a:lstStyle/>
          <a:p>
            <a:pPr algn="l">
              <a:lnSpc>
                <a:spcPct val="15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  02  85  03  12  </a:t>
            </a:r>
            <a:r>
              <a:rPr lang="en-US" altLang="zh-CN" sz="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99  </a:t>
            </a:r>
            <a:r>
              <a:rPr lang="en-US" altLang="zh-CN" sz="2000" dirty="0">
                <a:latin typeface="Arial" panose="020B0604020202020204" pitchFamily="34" charset="0"/>
                <a:ea typeface="微软雅黑" panose="020B0503020204020204" pitchFamily="34" charset="-122"/>
                <a:cs typeface="Arial" panose="020B0604020202020204" pitchFamily="34" charset="0"/>
              </a:rPr>
              <a:t>]</a:t>
            </a:r>
            <a:endParaRPr lang="zh-CN" altLang="en-US" sz="20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F302DE23-91C5-80C4-6620-116B8E6FF0A3}"/>
              </a:ext>
            </a:extLst>
          </p:cNvPr>
          <p:cNvSpPr txBox="1"/>
          <p:nvPr/>
        </p:nvSpPr>
        <p:spPr>
          <a:xfrm>
            <a:off x="6371576" y="1331650"/>
            <a:ext cx="3551068" cy="496996"/>
          </a:xfrm>
          <a:prstGeom prst="rect">
            <a:avLst/>
          </a:prstGeom>
          <a:noFill/>
        </p:spPr>
        <p:txBody>
          <a:bodyPr wrap="square" rtlCol="0">
            <a:spAutoFit/>
          </a:bodyPr>
          <a:lstStyle/>
          <a:p>
            <a:pPr algn="l">
              <a:lnSpc>
                <a:spcPct val="150000"/>
              </a:lnSpc>
            </a:pPr>
            <a:r>
              <a:rPr lang="en-US" altLang="zh-CN" sz="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&lt;SOS&gt;</a:t>
            </a:r>
            <a:r>
              <a:rPr lang="en-US" altLang="zh-CN" sz="2000" dirty="0">
                <a:latin typeface="Arial" panose="020B0604020202020204" pitchFamily="34" charset="0"/>
                <a:ea typeface="微软雅黑" panose="020B0503020204020204" pitchFamily="34" charset="-122"/>
                <a:cs typeface="Arial" panose="020B0604020202020204" pitchFamily="34" charset="0"/>
              </a:rPr>
              <a:t>“the cat is black”</a:t>
            </a:r>
            <a:endParaRPr lang="zh-CN" altLang="en-US" sz="20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FE90A6C5-059E-BD44-65E0-BE31537B5D90}"/>
              </a:ext>
            </a:extLst>
          </p:cNvPr>
          <p:cNvSpPr txBox="1"/>
          <p:nvPr/>
        </p:nvSpPr>
        <p:spPr>
          <a:xfrm>
            <a:off x="6523977" y="1765544"/>
            <a:ext cx="3143806" cy="496996"/>
          </a:xfrm>
          <a:prstGeom prst="rect">
            <a:avLst/>
          </a:prstGeom>
          <a:noFill/>
        </p:spPr>
        <p:txBody>
          <a:bodyPr wrap="square" rtlCol="0">
            <a:spAutoFit/>
          </a:bodyPr>
          <a:lstStyle/>
          <a:p>
            <a:pPr algn="l">
              <a:lnSpc>
                <a:spcPct val="15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 </a:t>
            </a:r>
            <a:r>
              <a:rPr lang="en-US" altLang="zh-CN" sz="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 00  </a:t>
            </a:r>
            <a:r>
              <a:rPr lang="en-US" altLang="zh-CN" sz="2000" dirty="0">
                <a:latin typeface="Arial" panose="020B0604020202020204" pitchFamily="34" charset="0"/>
                <a:ea typeface="微软雅黑" panose="020B0503020204020204" pitchFamily="34" charset="-122"/>
                <a:cs typeface="Arial" panose="020B0604020202020204" pitchFamily="34" charset="0"/>
              </a:rPr>
              <a:t>42  82  16  04  ]</a:t>
            </a:r>
            <a:endParaRPr lang="zh-CN" altLang="en-US" sz="20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3" name="连接符: 肘形 12">
            <a:extLst>
              <a:ext uri="{FF2B5EF4-FFF2-40B4-BE49-F238E27FC236}">
                <a16:creationId xmlns:a16="http://schemas.microsoft.com/office/drawing/2014/main" id="{06564A50-7D15-3B45-27E8-86BC5C5E736E}"/>
              </a:ext>
            </a:extLst>
          </p:cNvPr>
          <p:cNvCxnSpPr>
            <a:cxnSpLocks/>
          </p:cNvCxnSpPr>
          <p:nvPr/>
        </p:nvCxnSpPr>
        <p:spPr>
          <a:xfrm rot="16200000" flipH="1">
            <a:off x="1380288" y="2498873"/>
            <a:ext cx="793885" cy="262938"/>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665D29FB-4A6D-DFE0-B1FA-DC43A870E159}"/>
              </a:ext>
            </a:extLst>
          </p:cNvPr>
          <p:cNvCxnSpPr>
            <a:cxnSpLocks/>
          </p:cNvCxnSpPr>
          <p:nvPr/>
        </p:nvCxnSpPr>
        <p:spPr>
          <a:xfrm rot="16200000" flipH="1">
            <a:off x="1746447" y="2572072"/>
            <a:ext cx="776218" cy="134212"/>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62D0CCAA-D55B-F74F-4A26-92620CD87EAE}"/>
              </a:ext>
            </a:extLst>
          </p:cNvPr>
          <p:cNvCxnSpPr>
            <a:cxnSpLocks/>
          </p:cNvCxnSpPr>
          <p:nvPr/>
        </p:nvCxnSpPr>
        <p:spPr>
          <a:xfrm rot="5400000">
            <a:off x="2083424" y="2624682"/>
            <a:ext cx="805205" cy="1"/>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A6DC5302-980F-CC33-F902-C8161EDA6ED3}"/>
              </a:ext>
            </a:extLst>
          </p:cNvPr>
          <p:cNvCxnSpPr>
            <a:cxnSpLocks/>
          </p:cNvCxnSpPr>
          <p:nvPr/>
        </p:nvCxnSpPr>
        <p:spPr>
          <a:xfrm rot="5400000">
            <a:off x="2461944" y="2552580"/>
            <a:ext cx="793886" cy="132886"/>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4C2A4DDC-918F-2421-ACE7-7301DC30F125}"/>
              </a:ext>
            </a:extLst>
          </p:cNvPr>
          <p:cNvCxnSpPr>
            <a:cxnSpLocks/>
          </p:cNvCxnSpPr>
          <p:nvPr/>
        </p:nvCxnSpPr>
        <p:spPr>
          <a:xfrm rot="5400000">
            <a:off x="2886962" y="2503102"/>
            <a:ext cx="793887" cy="231839"/>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F99F0053-46EA-F322-CAAC-37378623EA0A}"/>
              </a:ext>
            </a:extLst>
          </p:cNvPr>
          <p:cNvCxnSpPr>
            <a:cxnSpLocks/>
          </p:cNvCxnSpPr>
          <p:nvPr/>
        </p:nvCxnSpPr>
        <p:spPr>
          <a:xfrm rot="16200000" flipH="1">
            <a:off x="6663981" y="2498873"/>
            <a:ext cx="793885" cy="262938"/>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AFD0C48D-D67B-DCE4-CF75-F74DAAD117AF}"/>
              </a:ext>
            </a:extLst>
          </p:cNvPr>
          <p:cNvCxnSpPr>
            <a:cxnSpLocks/>
          </p:cNvCxnSpPr>
          <p:nvPr/>
        </p:nvCxnSpPr>
        <p:spPr>
          <a:xfrm rot="16200000" flipH="1">
            <a:off x="7030140" y="2572072"/>
            <a:ext cx="776218" cy="134212"/>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7BBAC820-D64A-1370-D9FA-93878E8AD9B1}"/>
              </a:ext>
            </a:extLst>
          </p:cNvPr>
          <p:cNvCxnSpPr>
            <a:cxnSpLocks/>
          </p:cNvCxnSpPr>
          <p:nvPr/>
        </p:nvCxnSpPr>
        <p:spPr>
          <a:xfrm rot="5400000">
            <a:off x="7367117" y="2624682"/>
            <a:ext cx="805205" cy="1"/>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80669988-AE58-6DF3-12F4-C36FA1F50312}"/>
              </a:ext>
            </a:extLst>
          </p:cNvPr>
          <p:cNvCxnSpPr>
            <a:cxnSpLocks/>
          </p:cNvCxnSpPr>
          <p:nvPr/>
        </p:nvCxnSpPr>
        <p:spPr>
          <a:xfrm rot="5400000">
            <a:off x="7744481" y="2552580"/>
            <a:ext cx="793886" cy="132886"/>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03839E97-AC7D-EA8D-0A0F-8EC06134FE19}"/>
              </a:ext>
            </a:extLst>
          </p:cNvPr>
          <p:cNvCxnSpPr>
            <a:cxnSpLocks/>
          </p:cNvCxnSpPr>
          <p:nvPr/>
        </p:nvCxnSpPr>
        <p:spPr>
          <a:xfrm rot="5400000">
            <a:off x="8205847" y="2503103"/>
            <a:ext cx="793887" cy="231839"/>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2C23E306-C13E-A695-5F20-E8C5CAB534A0}"/>
              </a:ext>
            </a:extLst>
          </p:cNvPr>
          <p:cNvSpPr/>
          <p:nvPr/>
        </p:nvSpPr>
        <p:spPr>
          <a:xfrm>
            <a:off x="1576124" y="3015965"/>
            <a:ext cx="1954333" cy="743729"/>
          </a:xfrm>
          <a:prstGeom prst="round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Encoder</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矩形: 圆角 50">
            <a:extLst>
              <a:ext uri="{FF2B5EF4-FFF2-40B4-BE49-F238E27FC236}">
                <a16:creationId xmlns:a16="http://schemas.microsoft.com/office/drawing/2014/main" id="{270BE3C2-A825-4F5C-638B-74E21691AA89}"/>
              </a:ext>
            </a:extLst>
          </p:cNvPr>
          <p:cNvSpPr/>
          <p:nvPr/>
        </p:nvSpPr>
        <p:spPr>
          <a:xfrm>
            <a:off x="6929454" y="3015964"/>
            <a:ext cx="1954333" cy="743729"/>
          </a:xfrm>
          <a:prstGeom prst="round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Decoder</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2" name="连接符: 肘形 51">
            <a:extLst>
              <a:ext uri="{FF2B5EF4-FFF2-40B4-BE49-F238E27FC236}">
                <a16:creationId xmlns:a16="http://schemas.microsoft.com/office/drawing/2014/main" id="{32C4A509-CBCF-EC22-3FB3-EA3FED688DCB}"/>
              </a:ext>
            </a:extLst>
          </p:cNvPr>
          <p:cNvCxnSpPr>
            <a:cxnSpLocks/>
            <a:stCxn id="50" idx="3"/>
          </p:cNvCxnSpPr>
          <p:nvPr/>
        </p:nvCxnSpPr>
        <p:spPr>
          <a:xfrm flipV="1">
            <a:off x="3530457" y="3387828"/>
            <a:ext cx="704192" cy="2"/>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6F4905D1-D800-52D5-B90A-8B8762F6F8A1}"/>
              </a:ext>
            </a:extLst>
          </p:cNvPr>
          <p:cNvSpPr txBox="1"/>
          <p:nvPr/>
        </p:nvSpPr>
        <p:spPr>
          <a:xfrm>
            <a:off x="4277462" y="3098309"/>
            <a:ext cx="1954333" cy="496996"/>
          </a:xfrm>
          <a:prstGeom prst="rect">
            <a:avLst/>
          </a:prstGeom>
          <a:noFill/>
        </p:spPr>
        <p:txBody>
          <a:bodyPr wrap="square" rtlCol="0">
            <a:spAutoFit/>
          </a:bodyPr>
          <a:lstStyle/>
          <a:p>
            <a:pPr algn="l">
              <a:lnSpc>
                <a:spcPct val="150000"/>
              </a:lnSpc>
            </a:pP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Context Vector</a:t>
            </a:r>
            <a:endParaRPr lang="zh-CN" altLang="en-US" sz="2000" b="0" i="0" u="none" strike="noStrike" baseline="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6" name="连接符: 肘形 55">
            <a:extLst>
              <a:ext uri="{FF2B5EF4-FFF2-40B4-BE49-F238E27FC236}">
                <a16:creationId xmlns:a16="http://schemas.microsoft.com/office/drawing/2014/main" id="{909711AC-60C7-A7DE-1DC8-25654BA6DA22}"/>
              </a:ext>
            </a:extLst>
          </p:cNvPr>
          <p:cNvCxnSpPr>
            <a:cxnSpLocks/>
          </p:cNvCxnSpPr>
          <p:nvPr/>
        </p:nvCxnSpPr>
        <p:spPr>
          <a:xfrm flipV="1">
            <a:off x="6171881" y="3387828"/>
            <a:ext cx="704192" cy="2"/>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8B2E29F-70CC-1E3B-A134-3B183885248F}"/>
              </a:ext>
            </a:extLst>
          </p:cNvPr>
          <p:cNvCxnSpPr>
            <a:cxnSpLocks/>
          </p:cNvCxnSpPr>
          <p:nvPr/>
        </p:nvCxnSpPr>
        <p:spPr>
          <a:xfrm rot="5400000">
            <a:off x="6697023" y="4118059"/>
            <a:ext cx="894056" cy="241998"/>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20D24BE4-4B13-D94B-E67F-D6835BAF50A1}"/>
              </a:ext>
            </a:extLst>
          </p:cNvPr>
          <p:cNvCxnSpPr>
            <a:cxnSpLocks/>
          </p:cNvCxnSpPr>
          <p:nvPr/>
        </p:nvCxnSpPr>
        <p:spPr>
          <a:xfrm rot="5400000">
            <a:off x="7050659" y="4159620"/>
            <a:ext cx="894056" cy="158876"/>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C5C56668-1EAF-B941-FAC8-46F8C5462FF1}"/>
              </a:ext>
            </a:extLst>
          </p:cNvPr>
          <p:cNvCxnSpPr>
            <a:cxnSpLocks/>
          </p:cNvCxnSpPr>
          <p:nvPr/>
        </p:nvCxnSpPr>
        <p:spPr>
          <a:xfrm rot="5400000">
            <a:off x="7376663" y="4233398"/>
            <a:ext cx="905372" cy="1"/>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1DA671B-C076-DCF7-44C3-51CCFEEC29D1}"/>
              </a:ext>
            </a:extLst>
          </p:cNvPr>
          <p:cNvCxnSpPr>
            <a:cxnSpLocks/>
          </p:cNvCxnSpPr>
          <p:nvPr/>
        </p:nvCxnSpPr>
        <p:spPr>
          <a:xfrm rot="16200000" flipH="1">
            <a:off x="7720990" y="4145092"/>
            <a:ext cx="905374" cy="155593"/>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55BA940D-5814-FF51-DF96-88D44232B282}"/>
              </a:ext>
            </a:extLst>
          </p:cNvPr>
          <p:cNvCxnSpPr>
            <a:cxnSpLocks/>
          </p:cNvCxnSpPr>
          <p:nvPr/>
        </p:nvCxnSpPr>
        <p:spPr>
          <a:xfrm rot="16200000" flipH="1">
            <a:off x="8107958" y="4075333"/>
            <a:ext cx="926394" cy="295114"/>
          </a:xfrm>
          <a:prstGeom prst="bentConnector3">
            <a:avLst>
              <a:gd name="adj1" fmla="val 50000"/>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1F04F19B-D7F2-3E59-4634-7D1F919004C1}"/>
              </a:ext>
            </a:extLst>
          </p:cNvPr>
          <p:cNvSpPr txBox="1"/>
          <p:nvPr/>
        </p:nvSpPr>
        <p:spPr>
          <a:xfrm>
            <a:off x="6523977" y="4545456"/>
            <a:ext cx="3143806" cy="496996"/>
          </a:xfrm>
          <a:prstGeom prst="rect">
            <a:avLst/>
          </a:prstGeom>
          <a:noFill/>
        </p:spPr>
        <p:txBody>
          <a:bodyPr wrap="square" rtlCol="0">
            <a:spAutoFit/>
          </a:bodyPr>
          <a:lstStyle/>
          <a:p>
            <a:pPr algn="l">
              <a:lnSpc>
                <a:spcPct val="15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  42  82  16  04</a:t>
            </a:r>
            <a:r>
              <a:rPr lang="en-US" altLang="zh-CN" sz="20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  99  </a:t>
            </a:r>
            <a:r>
              <a:rPr lang="en-US" altLang="zh-CN" sz="2000" dirty="0">
                <a:latin typeface="Arial" panose="020B0604020202020204" pitchFamily="34" charset="0"/>
                <a:ea typeface="微软雅黑" panose="020B0503020204020204" pitchFamily="34" charset="-122"/>
                <a:cs typeface="Arial" panose="020B0604020202020204" pitchFamily="34" charset="0"/>
              </a:rPr>
              <a:t>]</a:t>
            </a:r>
            <a:endParaRPr lang="zh-CN" altLang="en-US" sz="20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文本框 79">
            <a:extLst>
              <a:ext uri="{FF2B5EF4-FFF2-40B4-BE49-F238E27FC236}">
                <a16:creationId xmlns:a16="http://schemas.microsoft.com/office/drawing/2014/main" id="{985478AE-03F1-D671-09D7-ED22EF5E2BFB}"/>
              </a:ext>
            </a:extLst>
          </p:cNvPr>
          <p:cNvSpPr txBox="1"/>
          <p:nvPr/>
        </p:nvSpPr>
        <p:spPr>
          <a:xfrm>
            <a:off x="8883787" y="2242146"/>
            <a:ext cx="2025455" cy="496996"/>
          </a:xfrm>
          <a:prstGeom prst="rect">
            <a:avLst/>
          </a:prstGeom>
          <a:noFill/>
        </p:spPr>
        <p:txBody>
          <a:bodyPr wrap="square" rtlCol="0">
            <a:spAutoFit/>
          </a:bodyPr>
          <a:lstStyle/>
          <a:p>
            <a:pPr algn="l">
              <a:lnSpc>
                <a:spcPct val="150000"/>
              </a:lnSpc>
            </a:pP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Teacher Forcing</a:t>
            </a:r>
            <a:endParaRPr lang="zh-CN" altLang="en-US" sz="20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A2858D13-1777-44AB-3A3D-6108C53268E2}"/>
              </a:ext>
            </a:extLst>
          </p:cNvPr>
          <p:cNvSpPr>
            <a:spLocks noGrp="1"/>
          </p:cNvSpPr>
          <p:nvPr>
            <p:ph type="sldNum" sz="quarter" idx="4"/>
          </p:nvPr>
        </p:nvSpPr>
        <p:spPr/>
        <p:txBody>
          <a:bodyPr/>
          <a:lstStyle/>
          <a:p>
            <a:r>
              <a:rPr lang="en-US" altLang="zh-CN"/>
              <a:t>&lt; </a:t>
            </a:r>
            <a:fld id="{A548B57D-AE10-4CF7-A9DF-59FEFA91B28E}" type="slidenum">
              <a:rPr lang="zh-CN" altLang="en-US" smtClean="0"/>
              <a:pPr/>
              <a:t>32</a:t>
            </a:fld>
            <a:r>
              <a:rPr lang="en-US" altLang="zh-CN"/>
              <a:t>/ 61 &gt;</a:t>
            </a:r>
            <a:endParaRPr lang="zh-CN" altLang="en-US" dirty="0"/>
          </a:p>
        </p:txBody>
      </p:sp>
    </p:spTree>
    <p:extLst>
      <p:ext uri="{BB962C8B-B14F-4D97-AF65-F5344CB8AC3E}">
        <p14:creationId xmlns:p14="http://schemas.microsoft.com/office/powerpoint/2010/main" val="1013925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Seq2Seq</a:t>
            </a:r>
            <a:r>
              <a:rPr lang="zh-CN" altLang="en-US" dirty="0">
                <a:sym typeface="Arial" panose="020B0604020202020204" pitchFamily="34" charset="0"/>
              </a:rPr>
              <a:t>的历史地位与局限</a:t>
            </a:r>
          </a:p>
        </p:txBody>
      </p:sp>
      <p:sp>
        <p:nvSpPr>
          <p:cNvPr id="4" name="文本框 3">
            <a:extLst>
              <a:ext uri="{FF2B5EF4-FFF2-40B4-BE49-F238E27FC236}">
                <a16:creationId xmlns:a16="http://schemas.microsoft.com/office/drawing/2014/main" id="{F706B8DB-2342-6EA9-2560-8E6427F49F51}"/>
              </a:ext>
            </a:extLst>
          </p:cNvPr>
          <p:cNvSpPr txBox="1"/>
          <p:nvPr/>
        </p:nvSpPr>
        <p:spPr>
          <a:xfrm>
            <a:off x="545534" y="1042380"/>
            <a:ext cx="11315033" cy="4197944"/>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历史地位</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首次引入了编码器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解码器（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Encoder-Decoder</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）框架；</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端到端的学习：</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Seq2Seq</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模型使得端到端的学习成为可能。</a:t>
            </a: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局限</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长序列信息损失：</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当输入序列过长时，编码器难以将所有信息压缩成固定长度的隐藏向量，导致信息损失；</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训练效率：</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Seq2Seq</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模型通常使用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RNN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（如</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LSTM</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或</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GRU</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）作为编码器和解码器，</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RNN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在训练过程中存在梯度消失和梯度爆炸问题，影响训练效率和稳定性。此外，由于</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RNN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的内部循环结构，只能顺序处理序列，无法对序列整体进行并行计算。</a:t>
            </a:r>
          </a:p>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解决方案</a:t>
            </a:r>
          </a:p>
          <a:p>
            <a:pPr>
              <a:lnSpc>
                <a:spcPct val="150000"/>
              </a:lnSpc>
              <a:buClr>
                <a:schemeClr val="accent1"/>
              </a:buClr>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引入</a:t>
            </a:r>
            <a:r>
              <a:rPr lang="zh-CN" altLang="en-US" dirty="0">
                <a:solidFill>
                  <a:srgbClr val="A50021"/>
                </a:solidFill>
                <a:latin typeface="Arial" panose="020B0604020202020204" pitchFamily="34" charset="0"/>
                <a:ea typeface="微软雅黑" panose="020B0503020204020204" pitchFamily="34" charset="-122"/>
                <a:cs typeface="Arial" panose="020B0604020202020204" pitchFamily="34" charset="0"/>
              </a:rPr>
              <a:t>注意力机制</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将显著提高了长序列处理的性能。</a:t>
            </a:r>
          </a:p>
        </p:txBody>
      </p:sp>
      <p:sp>
        <p:nvSpPr>
          <p:cNvPr id="5" name="灯片编号占位符 4">
            <a:extLst>
              <a:ext uri="{FF2B5EF4-FFF2-40B4-BE49-F238E27FC236}">
                <a16:creationId xmlns:a16="http://schemas.microsoft.com/office/drawing/2014/main" id="{29603675-DA52-DAAE-2176-BCDB8B82AD1D}"/>
              </a:ext>
            </a:extLst>
          </p:cNvPr>
          <p:cNvSpPr>
            <a:spLocks noGrp="1"/>
          </p:cNvSpPr>
          <p:nvPr>
            <p:ph type="sldNum" sz="quarter" idx="4"/>
          </p:nvPr>
        </p:nvSpPr>
        <p:spPr/>
        <p:txBody>
          <a:bodyPr/>
          <a:lstStyle/>
          <a:p>
            <a:r>
              <a:rPr lang="en-US" altLang="zh-CN"/>
              <a:t>&lt; </a:t>
            </a:r>
            <a:fld id="{A548B57D-AE10-4CF7-A9DF-59FEFA91B28E}" type="slidenum">
              <a:rPr lang="zh-CN" altLang="en-US" smtClean="0"/>
              <a:pPr/>
              <a:t>33</a:t>
            </a:fld>
            <a:r>
              <a:rPr lang="en-US" altLang="zh-CN"/>
              <a:t>/ 61 &gt;</a:t>
            </a:r>
            <a:endParaRPr lang="zh-CN" altLang="en-US" dirty="0"/>
          </a:p>
        </p:txBody>
      </p:sp>
    </p:spTree>
    <p:extLst>
      <p:ext uri="{BB962C8B-B14F-4D97-AF65-F5344CB8AC3E}">
        <p14:creationId xmlns:p14="http://schemas.microsoft.com/office/powerpoint/2010/main" val="4692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3489663" y="2238418"/>
            <a:ext cx="5212673"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6.</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a:t>
            </a: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Transformer</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4CBBDC0D-A47A-50C4-0571-ECB884A79EF9}"/>
              </a:ext>
            </a:extLst>
          </p:cNvPr>
          <p:cNvSpPr>
            <a:spLocks noGrp="1"/>
          </p:cNvSpPr>
          <p:nvPr>
            <p:ph type="sldNum" sz="quarter" idx="4"/>
          </p:nvPr>
        </p:nvSpPr>
        <p:spPr/>
        <p:txBody>
          <a:bodyPr/>
          <a:lstStyle/>
          <a:p>
            <a:r>
              <a:rPr lang="en-US" altLang="zh-CN"/>
              <a:t>&lt; </a:t>
            </a:r>
            <a:fld id="{A548B57D-AE10-4CF7-A9DF-59FEFA91B28E}" type="slidenum">
              <a:rPr lang="zh-CN" altLang="en-US" smtClean="0"/>
              <a:pPr/>
              <a:t>34</a:t>
            </a:fld>
            <a:r>
              <a:rPr lang="en-US" altLang="zh-CN"/>
              <a:t>/ 61 &gt;</a:t>
            </a:r>
            <a:endParaRPr lang="zh-CN" altLang="en-US" dirty="0"/>
          </a:p>
        </p:txBody>
      </p:sp>
    </p:spTree>
    <p:extLst>
      <p:ext uri="{BB962C8B-B14F-4D97-AF65-F5344CB8AC3E}">
        <p14:creationId xmlns:p14="http://schemas.microsoft.com/office/powerpoint/2010/main" val="3041195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Transformer</a:t>
            </a:r>
            <a:endParaRPr lang="zh-CN" altLang="en-US" dirty="0">
              <a:sym typeface="Arial" panose="020B0604020202020204" pitchFamily="34" charset="0"/>
            </a:endParaRPr>
          </a:p>
        </p:txBody>
      </p:sp>
      <p:pic>
        <p:nvPicPr>
          <p:cNvPr id="2050" name="Picture 2">
            <a:extLst>
              <a:ext uri="{FF2B5EF4-FFF2-40B4-BE49-F238E27FC236}">
                <a16:creationId xmlns:a16="http://schemas.microsoft.com/office/drawing/2014/main" id="{C90C096C-BB56-71A7-8707-4DDFF8E8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9" y="724635"/>
            <a:ext cx="5130781" cy="540873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5838D53A-B41E-85B3-BC0A-B42D849279A2}"/>
              </a:ext>
            </a:extLst>
          </p:cNvPr>
          <p:cNvSpPr>
            <a:spLocks noGrp="1"/>
          </p:cNvSpPr>
          <p:nvPr>
            <p:ph type="sldNum" sz="quarter" idx="4"/>
          </p:nvPr>
        </p:nvSpPr>
        <p:spPr/>
        <p:txBody>
          <a:bodyPr/>
          <a:lstStyle/>
          <a:p>
            <a:r>
              <a:rPr lang="en-US" altLang="zh-CN"/>
              <a:t>&lt; </a:t>
            </a:r>
            <a:fld id="{A548B57D-AE10-4CF7-A9DF-59FEFA91B28E}" type="slidenum">
              <a:rPr lang="zh-CN" altLang="en-US" smtClean="0"/>
              <a:pPr/>
              <a:t>35</a:t>
            </a:fld>
            <a:r>
              <a:rPr lang="en-US" altLang="zh-CN"/>
              <a:t>/ 61 &gt;</a:t>
            </a:r>
            <a:endParaRPr lang="zh-CN" altLang="en-US" dirty="0"/>
          </a:p>
        </p:txBody>
      </p:sp>
    </p:spTree>
    <p:extLst>
      <p:ext uri="{BB962C8B-B14F-4D97-AF65-F5344CB8AC3E}">
        <p14:creationId xmlns:p14="http://schemas.microsoft.com/office/powerpoint/2010/main" val="1508006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Transformer</a:t>
            </a:r>
            <a:r>
              <a:rPr lang="zh-CN" altLang="en-US" dirty="0">
                <a:sym typeface="Arial" panose="020B0604020202020204" pitchFamily="34" charset="0"/>
              </a:rPr>
              <a:t>架构点燃了预训练模型的浪潮</a:t>
            </a:r>
          </a:p>
        </p:txBody>
      </p:sp>
      <p:pic>
        <p:nvPicPr>
          <p:cNvPr id="4" name="图片 3">
            <a:extLst>
              <a:ext uri="{FF2B5EF4-FFF2-40B4-BE49-F238E27FC236}">
                <a16:creationId xmlns:a16="http://schemas.microsoft.com/office/drawing/2014/main" id="{A158734E-F62D-CA9A-ACA9-93AFA9CB4EBA}"/>
              </a:ext>
            </a:extLst>
          </p:cNvPr>
          <p:cNvPicPr>
            <a:picLocks noChangeAspect="1"/>
          </p:cNvPicPr>
          <p:nvPr/>
        </p:nvPicPr>
        <p:blipFill>
          <a:blip r:embed="rId3"/>
          <a:stretch>
            <a:fillRect/>
          </a:stretch>
        </p:blipFill>
        <p:spPr>
          <a:xfrm>
            <a:off x="683582" y="983484"/>
            <a:ext cx="10093910" cy="5227441"/>
          </a:xfrm>
          <a:prstGeom prst="rect">
            <a:avLst/>
          </a:prstGeom>
        </p:spPr>
      </p:pic>
      <p:sp>
        <p:nvSpPr>
          <p:cNvPr id="5" name="灯片编号占位符 4">
            <a:extLst>
              <a:ext uri="{FF2B5EF4-FFF2-40B4-BE49-F238E27FC236}">
                <a16:creationId xmlns:a16="http://schemas.microsoft.com/office/drawing/2014/main" id="{81D0E113-0A0A-4043-BE4F-C1A6088ED26C}"/>
              </a:ext>
            </a:extLst>
          </p:cNvPr>
          <p:cNvSpPr>
            <a:spLocks noGrp="1"/>
          </p:cNvSpPr>
          <p:nvPr>
            <p:ph type="sldNum" sz="quarter" idx="4"/>
          </p:nvPr>
        </p:nvSpPr>
        <p:spPr/>
        <p:txBody>
          <a:bodyPr/>
          <a:lstStyle/>
          <a:p>
            <a:r>
              <a:rPr lang="en-US" altLang="zh-CN"/>
              <a:t>&lt; </a:t>
            </a:r>
            <a:fld id="{A548B57D-AE10-4CF7-A9DF-59FEFA91B28E}" type="slidenum">
              <a:rPr lang="zh-CN" altLang="en-US" smtClean="0"/>
              <a:pPr/>
              <a:t>36</a:t>
            </a:fld>
            <a:r>
              <a:rPr lang="en-US" altLang="zh-CN"/>
              <a:t>/ 61 &gt;</a:t>
            </a:r>
            <a:endParaRPr lang="zh-CN" altLang="en-US" dirty="0"/>
          </a:p>
        </p:txBody>
      </p:sp>
    </p:spTree>
    <p:extLst>
      <p:ext uri="{BB962C8B-B14F-4D97-AF65-F5344CB8AC3E}">
        <p14:creationId xmlns:p14="http://schemas.microsoft.com/office/powerpoint/2010/main" val="2690168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两种不同的</a:t>
            </a:r>
            <a:r>
              <a:rPr lang="en-US" altLang="zh-CN" dirty="0">
                <a:sym typeface="Arial" panose="020B0604020202020204" pitchFamily="34" charset="0"/>
              </a:rPr>
              <a:t>Transformer-</a:t>
            </a:r>
            <a:r>
              <a:rPr lang="zh-CN" altLang="en-US" dirty="0">
                <a:sym typeface="Arial" panose="020B0604020202020204" pitchFamily="34" charset="0"/>
              </a:rPr>
              <a:t>预训练目标</a:t>
            </a:r>
          </a:p>
        </p:txBody>
      </p:sp>
      <p:grpSp>
        <p:nvGrpSpPr>
          <p:cNvPr id="6" name="组合 5">
            <a:extLst>
              <a:ext uri="{FF2B5EF4-FFF2-40B4-BE49-F238E27FC236}">
                <a16:creationId xmlns:a16="http://schemas.microsoft.com/office/drawing/2014/main" id="{70264DAF-E2A5-0901-6B37-838F877624CE}"/>
              </a:ext>
            </a:extLst>
          </p:cNvPr>
          <p:cNvGrpSpPr/>
          <p:nvPr/>
        </p:nvGrpSpPr>
        <p:grpSpPr>
          <a:xfrm>
            <a:off x="962700" y="2396971"/>
            <a:ext cx="8305588" cy="3178108"/>
            <a:chOff x="829534" y="2241708"/>
            <a:chExt cx="9609653" cy="3741744"/>
          </a:xfrm>
        </p:grpSpPr>
        <p:pic>
          <p:nvPicPr>
            <p:cNvPr id="4" name="图片 3">
              <a:extLst>
                <a:ext uri="{FF2B5EF4-FFF2-40B4-BE49-F238E27FC236}">
                  <a16:creationId xmlns:a16="http://schemas.microsoft.com/office/drawing/2014/main" id="{0B10E68E-7B6F-99E0-1740-96F6A1C3A780}"/>
                </a:ext>
              </a:extLst>
            </p:cNvPr>
            <p:cNvPicPr>
              <a:picLocks noChangeAspect="1"/>
            </p:cNvPicPr>
            <p:nvPr/>
          </p:nvPicPr>
          <p:blipFill>
            <a:blip r:embed="rId3"/>
            <a:stretch>
              <a:fillRect/>
            </a:stretch>
          </p:blipFill>
          <p:spPr>
            <a:xfrm>
              <a:off x="829534" y="2241708"/>
              <a:ext cx="9609653" cy="3741744"/>
            </a:xfrm>
            <a:prstGeom prst="rect">
              <a:avLst/>
            </a:prstGeom>
          </p:spPr>
        </p:pic>
        <p:sp>
          <p:nvSpPr>
            <p:cNvPr id="5" name="矩形 4">
              <a:extLst>
                <a:ext uri="{FF2B5EF4-FFF2-40B4-BE49-F238E27FC236}">
                  <a16:creationId xmlns:a16="http://schemas.microsoft.com/office/drawing/2014/main" id="{F101EED5-0A1B-9406-4C45-F621D42FE56C}"/>
                </a:ext>
              </a:extLst>
            </p:cNvPr>
            <p:cNvSpPr/>
            <p:nvPr/>
          </p:nvSpPr>
          <p:spPr>
            <a:xfrm>
              <a:off x="8433786" y="2241708"/>
              <a:ext cx="2005401" cy="3239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23C25715-457A-3EFC-F77B-E3CA46F4BA02}"/>
              </a:ext>
            </a:extLst>
          </p:cNvPr>
          <p:cNvPicPr>
            <a:picLocks noChangeAspect="1"/>
          </p:cNvPicPr>
          <p:nvPr/>
        </p:nvPicPr>
        <p:blipFill rotWithShape="1">
          <a:blip r:embed="rId4"/>
          <a:srcRect r="2508"/>
          <a:stretch/>
        </p:blipFill>
        <p:spPr>
          <a:xfrm>
            <a:off x="7845685" y="168596"/>
            <a:ext cx="3997127" cy="2636748"/>
          </a:xfrm>
          <a:prstGeom prst="rect">
            <a:avLst/>
          </a:prstGeom>
        </p:spPr>
      </p:pic>
      <p:sp>
        <p:nvSpPr>
          <p:cNvPr id="10" name="文本框 9">
            <a:extLst>
              <a:ext uri="{FF2B5EF4-FFF2-40B4-BE49-F238E27FC236}">
                <a16:creationId xmlns:a16="http://schemas.microsoft.com/office/drawing/2014/main" id="{8B15C424-46E5-DB3D-D97C-A99F735CF5D7}"/>
              </a:ext>
            </a:extLst>
          </p:cNvPr>
          <p:cNvSpPr txBox="1"/>
          <p:nvPr/>
        </p:nvSpPr>
        <p:spPr>
          <a:xfrm>
            <a:off x="725825" y="731447"/>
            <a:ext cx="6094520" cy="1127168"/>
          </a:xfrm>
          <a:prstGeom prst="rect">
            <a:avLst/>
          </a:prstGeom>
          <a:noFill/>
        </p:spPr>
        <p:txBody>
          <a:bodyPr wrap="square">
            <a:spAutoFit/>
          </a:bodyPr>
          <a:lstStyle/>
          <a:p>
            <a:pPr algn="l"/>
            <a:endParaRPr lang="zh-CN" altLang="en-US" sz="1600" b="0" i="0" u="none" strike="noStrike" baseline="0" dirty="0">
              <a:solidFill>
                <a:srgbClr val="000000"/>
              </a:solidFill>
              <a:latin typeface="Calibri" panose="020F0502020204030204" pitchFamily="34" charset="0"/>
            </a:endParaRP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BERT –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填空题</a:t>
            </a: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GPT –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问答题</a:t>
            </a:r>
          </a:p>
        </p:txBody>
      </p:sp>
      <p:sp>
        <p:nvSpPr>
          <p:cNvPr id="7" name="灯片编号占位符 6">
            <a:extLst>
              <a:ext uri="{FF2B5EF4-FFF2-40B4-BE49-F238E27FC236}">
                <a16:creationId xmlns:a16="http://schemas.microsoft.com/office/drawing/2014/main" id="{3D7EED5E-AD9E-A5CB-A0F9-9EBE611CAE41}"/>
              </a:ext>
            </a:extLst>
          </p:cNvPr>
          <p:cNvSpPr>
            <a:spLocks noGrp="1"/>
          </p:cNvSpPr>
          <p:nvPr>
            <p:ph type="sldNum" sz="quarter" idx="4"/>
          </p:nvPr>
        </p:nvSpPr>
        <p:spPr/>
        <p:txBody>
          <a:bodyPr/>
          <a:lstStyle/>
          <a:p>
            <a:r>
              <a:rPr lang="en-US" altLang="zh-CN"/>
              <a:t>&lt; </a:t>
            </a:r>
            <a:fld id="{A548B57D-AE10-4CF7-A9DF-59FEFA91B28E}" type="slidenum">
              <a:rPr lang="zh-CN" altLang="en-US" smtClean="0"/>
              <a:pPr/>
              <a:t>37</a:t>
            </a:fld>
            <a:r>
              <a:rPr lang="en-US" altLang="zh-CN"/>
              <a:t>/ 61 &gt;</a:t>
            </a:r>
            <a:endParaRPr lang="zh-CN" altLang="en-US" dirty="0"/>
          </a:p>
        </p:txBody>
      </p:sp>
    </p:spTree>
    <p:extLst>
      <p:ext uri="{BB962C8B-B14F-4D97-AF65-F5344CB8AC3E}">
        <p14:creationId xmlns:p14="http://schemas.microsoft.com/office/powerpoint/2010/main" val="414532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两种不同的</a:t>
            </a:r>
            <a:r>
              <a:rPr lang="en-US" altLang="zh-CN" dirty="0">
                <a:sym typeface="Arial" panose="020B0604020202020204" pitchFamily="34" charset="0"/>
              </a:rPr>
              <a:t>Transformer-</a:t>
            </a:r>
            <a:r>
              <a:rPr lang="zh-CN" altLang="en-US" dirty="0">
                <a:sym typeface="Arial" panose="020B0604020202020204" pitchFamily="34" charset="0"/>
              </a:rPr>
              <a:t>架构</a:t>
            </a:r>
          </a:p>
        </p:txBody>
      </p:sp>
      <p:sp>
        <p:nvSpPr>
          <p:cNvPr id="3" name="文本框 2">
            <a:extLst>
              <a:ext uri="{FF2B5EF4-FFF2-40B4-BE49-F238E27FC236}">
                <a16:creationId xmlns:a16="http://schemas.microsoft.com/office/drawing/2014/main" id="{ABD7E7AA-BAD5-DE88-7F86-D9AF1EFA3D7D}"/>
              </a:ext>
            </a:extLst>
          </p:cNvPr>
          <p:cNvSpPr txBox="1"/>
          <p:nvPr/>
        </p:nvSpPr>
        <p:spPr>
          <a:xfrm>
            <a:off x="725825" y="731447"/>
            <a:ext cx="6094520" cy="1120178"/>
          </a:xfrm>
          <a:prstGeom prst="rect">
            <a:avLst/>
          </a:prstGeom>
          <a:noFill/>
        </p:spPr>
        <p:txBody>
          <a:bodyPr wrap="square">
            <a:spAutoFit/>
          </a:bodyPr>
          <a:lstStyle/>
          <a:p>
            <a:pPr algn="l"/>
            <a:endParaRPr lang="zh-CN" altLang="en-US" sz="1600" b="0" i="0" u="none" strike="noStrike" baseline="0" dirty="0">
              <a:solidFill>
                <a:srgbClr val="000000"/>
              </a:solidFill>
              <a:latin typeface="Calibri" panose="020F0502020204030204" pitchFamily="34" charset="0"/>
            </a:endParaRP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BERT – Encoder</a:t>
            </a: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GPT – Decoder</a:t>
            </a:r>
            <a:endPar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Picture 2">
            <a:extLst>
              <a:ext uri="{FF2B5EF4-FFF2-40B4-BE49-F238E27FC236}">
                <a16:creationId xmlns:a16="http://schemas.microsoft.com/office/drawing/2014/main" id="{CBD89E9F-D94F-448D-6760-64942F02C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896" y="911887"/>
            <a:ext cx="5130781" cy="54087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41F6C8A-C524-707F-36CC-1F74B8E22018}"/>
              </a:ext>
            </a:extLst>
          </p:cNvPr>
          <p:cNvSpPr txBox="1"/>
          <p:nvPr/>
        </p:nvSpPr>
        <p:spPr>
          <a:xfrm>
            <a:off x="2272683" y="2790416"/>
            <a:ext cx="4208016" cy="1651671"/>
          </a:xfrm>
          <a:prstGeom prst="rect">
            <a:avLst/>
          </a:prstGeom>
          <a:noFill/>
        </p:spPr>
        <p:txBody>
          <a:bodyPr wrap="square" rtlCol="0">
            <a:spAutoFit/>
          </a:bodyPr>
          <a:lstStyle/>
          <a:p>
            <a:pPr algn="l">
              <a:lnSpc>
                <a:spcPct val="150000"/>
              </a:lnSpc>
            </a:pPr>
            <a:r>
              <a:rPr lang="en-US" altLang="zh-CN" sz="3600" b="0" i="0" u="none" strike="noStrike" baseline="0" dirty="0">
                <a:latin typeface="Arial" panose="020B0604020202020204" pitchFamily="34" charset="0"/>
                <a:ea typeface="微软雅黑" panose="020B0503020204020204" pitchFamily="34" charset="-122"/>
                <a:cs typeface="Arial" panose="020B0604020202020204" pitchFamily="34" charset="0"/>
              </a:rPr>
              <a:t>BERT</a:t>
            </a:r>
            <a:endParaRPr lang="en-US" altLang="zh-CN" sz="3600" dirty="0">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en-US" altLang="zh-CN" sz="36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Encoder</a:t>
            </a:r>
            <a:endParaRPr lang="zh-CN" altLang="en-US" sz="36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5A0AC991-72BF-114C-FD06-25E8391E349A}"/>
              </a:ext>
            </a:extLst>
          </p:cNvPr>
          <p:cNvSpPr txBox="1"/>
          <p:nvPr/>
        </p:nvSpPr>
        <p:spPr>
          <a:xfrm>
            <a:off x="8568431" y="2790416"/>
            <a:ext cx="2546412" cy="1651671"/>
          </a:xfrm>
          <a:prstGeom prst="rect">
            <a:avLst/>
          </a:prstGeom>
          <a:noFill/>
        </p:spPr>
        <p:txBody>
          <a:bodyPr wrap="square" rtlCol="0">
            <a:spAutoFit/>
          </a:bodyPr>
          <a:lstStyle/>
          <a:p>
            <a:pPr algn="l">
              <a:lnSpc>
                <a:spcPct val="150000"/>
              </a:lnSpc>
            </a:pPr>
            <a:r>
              <a:rPr lang="en-US" altLang="zh-CN" sz="3600" b="0" i="0" u="none" strike="noStrike" baseline="0" dirty="0">
                <a:latin typeface="Arial" panose="020B0604020202020204" pitchFamily="34" charset="0"/>
                <a:ea typeface="微软雅黑" panose="020B0503020204020204" pitchFamily="34" charset="-122"/>
                <a:cs typeface="Arial" panose="020B0604020202020204" pitchFamily="34" charset="0"/>
              </a:rPr>
              <a:t>GPT</a:t>
            </a:r>
            <a:endParaRPr lang="en-US" altLang="zh-CN" sz="3600" dirty="0">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en-US" altLang="zh-CN" sz="36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De</a:t>
            </a:r>
            <a:r>
              <a:rPr lang="en-US" altLang="zh-CN" sz="36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rPr>
              <a:t>coder</a:t>
            </a:r>
            <a:endParaRPr lang="zh-CN" altLang="en-US" sz="3600" b="0" i="0" u="none" strike="noStrike" baseline="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2EC9132B-E24F-1342-5F02-53A9A2FA290D}"/>
              </a:ext>
            </a:extLst>
          </p:cNvPr>
          <p:cNvSpPr>
            <a:spLocks noGrp="1"/>
          </p:cNvSpPr>
          <p:nvPr>
            <p:ph type="sldNum" sz="quarter" idx="4"/>
          </p:nvPr>
        </p:nvSpPr>
        <p:spPr/>
        <p:txBody>
          <a:bodyPr/>
          <a:lstStyle/>
          <a:p>
            <a:r>
              <a:rPr lang="en-US" altLang="zh-CN"/>
              <a:t>&lt; </a:t>
            </a:r>
            <a:fld id="{A548B57D-AE10-4CF7-A9DF-59FEFA91B28E}" type="slidenum">
              <a:rPr lang="zh-CN" altLang="en-US" smtClean="0"/>
              <a:pPr/>
              <a:t>38</a:t>
            </a:fld>
            <a:r>
              <a:rPr lang="en-US" altLang="zh-CN"/>
              <a:t>/ 61 &gt;</a:t>
            </a:r>
            <a:endParaRPr lang="zh-CN" altLang="en-US" dirty="0"/>
          </a:p>
        </p:txBody>
      </p:sp>
    </p:spTree>
    <p:extLst>
      <p:ext uri="{BB962C8B-B14F-4D97-AF65-F5344CB8AC3E}">
        <p14:creationId xmlns:p14="http://schemas.microsoft.com/office/powerpoint/2010/main" val="8741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语言模型的定义</a:t>
            </a:r>
          </a:p>
        </p:txBody>
      </p:sp>
      <p:sp>
        <p:nvSpPr>
          <p:cNvPr id="5" name="文本框 4">
            <a:extLst>
              <a:ext uri="{FF2B5EF4-FFF2-40B4-BE49-F238E27FC236}">
                <a16:creationId xmlns:a16="http://schemas.microsoft.com/office/drawing/2014/main" id="{9116B452-9071-81E5-1DDF-442F82010105}"/>
              </a:ext>
            </a:extLst>
          </p:cNvPr>
          <p:cNvSpPr txBox="1"/>
          <p:nvPr/>
        </p:nvSpPr>
        <p:spPr>
          <a:xfrm>
            <a:off x="755715" y="992844"/>
            <a:ext cx="10680569" cy="87440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定义</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语言模型是一个用来估计文本概率分布的数学模型。</a:t>
            </a:r>
          </a:p>
        </p:txBody>
      </p:sp>
      <p:sp>
        <p:nvSpPr>
          <p:cNvPr id="6" name="文本框 5">
            <a:extLst>
              <a:ext uri="{FF2B5EF4-FFF2-40B4-BE49-F238E27FC236}">
                <a16:creationId xmlns:a16="http://schemas.microsoft.com/office/drawing/2014/main" id="{8D896D4B-35E3-1077-E1C4-09CBFC939143}"/>
              </a:ext>
            </a:extLst>
          </p:cNvPr>
          <p:cNvSpPr txBox="1"/>
          <p:nvPr/>
        </p:nvSpPr>
        <p:spPr>
          <a:xfrm>
            <a:off x="755715" y="1964846"/>
            <a:ext cx="10680569" cy="87440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作用</a:t>
            </a:r>
            <a:endParaRPr lang="en-US" altLang="zh-CN" b="1" dirty="0">
              <a:solidFill>
                <a:schemeClr val="accent1"/>
              </a:solidFill>
              <a:latin typeface="微软雅黑" panose="020B0503020204020204" pitchFamily="34" charset="-122"/>
              <a:ea typeface="微软雅黑" panose="020B0503020204020204" pitchFamily="34" charset="-122"/>
            </a:endParaRPr>
          </a:p>
          <a:p>
            <a:pPr>
              <a:lnSpc>
                <a:spcPct val="150000"/>
              </a:lnSpc>
              <a:buClr>
                <a:schemeClr val="accent1"/>
              </a:buClr>
            </a:pPr>
            <a:r>
              <a:rPr lang="zh-CN" altLang="en-US" dirty="0">
                <a:latin typeface="微软雅黑" panose="020B0503020204020204" pitchFamily="34" charset="-122"/>
                <a:ea typeface="微软雅黑" panose="020B0503020204020204" pitchFamily="34" charset="-122"/>
              </a:rPr>
              <a:t>根据给定的文本，预测下一个最可能出现的单词。如</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GPT-4</a:t>
            </a:r>
            <a:r>
              <a:rPr lang="zh-CN" altLang="en-US" dirty="0">
                <a:latin typeface="微软雅黑" panose="020B0503020204020204" pitchFamily="34" charset="-122"/>
                <a:ea typeface="微软雅黑" panose="020B0503020204020204" pitchFamily="34" charset="-122"/>
              </a:rPr>
              <a:t>都是语言模型</a:t>
            </a:r>
          </a:p>
        </p:txBody>
      </p:sp>
      <p:pic>
        <p:nvPicPr>
          <p:cNvPr id="8" name="图片 7">
            <a:extLst>
              <a:ext uri="{FF2B5EF4-FFF2-40B4-BE49-F238E27FC236}">
                <a16:creationId xmlns:a16="http://schemas.microsoft.com/office/drawing/2014/main" id="{0A8C511B-E9ED-9D27-D6E1-DC2361B358FF}"/>
              </a:ext>
            </a:extLst>
          </p:cNvPr>
          <p:cNvPicPr>
            <a:picLocks noChangeAspect="1"/>
          </p:cNvPicPr>
          <p:nvPr/>
        </p:nvPicPr>
        <p:blipFill>
          <a:blip r:embed="rId3"/>
          <a:stretch>
            <a:fillRect/>
          </a:stretch>
        </p:blipFill>
        <p:spPr>
          <a:xfrm>
            <a:off x="435997" y="2839253"/>
            <a:ext cx="11241444" cy="3589827"/>
          </a:xfrm>
          <a:prstGeom prst="rect">
            <a:avLst/>
          </a:prstGeom>
        </p:spPr>
      </p:pic>
      <p:sp>
        <p:nvSpPr>
          <p:cNvPr id="4" name="灯片编号占位符 3">
            <a:extLst>
              <a:ext uri="{FF2B5EF4-FFF2-40B4-BE49-F238E27FC236}">
                <a16:creationId xmlns:a16="http://schemas.microsoft.com/office/drawing/2014/main" id="{9220420A-915D-1EEA-3B6D-7E59B6237EB8}"/>
              </a:ext>
            </a:extLst>
          </p:cNvPr>
          <p:cNvSpPr>
            <a:spLocks noGrp="1"/>
          </p:cNvSpPr>
          <p:nvPr>
            <p:ph type="sldNum" sz="quarter" idx="4"/>
          </p:nvPr>
        </p:nvSpPr>
        <p:spPr/>
        <p:txBody>
          <a:bodyPr/>
          <a:lstStyle/>
          <a:p>
            <a:r>
              <a:rPr lang="en-US" altLang="zh-CN"/>
              <a:t>&lt; </a:t>
            </a:r>
            <a:fld id="{A548B57D-AE10-4CF7-A9DF-59FEFA91B28E}" type="slidenum">
              <a:rPr lang="zh-CN" altLang="en-US" smtClean="0"/>
              <a:pPr/>
              <a:t>3</a:t>
            </a:fld>
            <a:r>
              <a:rPr lang="en-US" altLang="zh-CN"/>
              <a:t>/ 61 &gt;</a:t>
            </a:r>
            <a:endParaRPr lang="zh-CN" altLang="en-US" dirty="0"/>
          </a:p>
        </p:txBody>
      </p:sp>
    </p:spTree>
    <p:extLst>
      <p:ext uri="{BB962C8B-B14F-4D97-AF65-F5344CB8AC3E}">
        <p14:creationId xmlns:p14="http://schemas.microsoft.com/office/powerpoint/2010/main" val="384545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两种不同的</a:t>
            </a:r>
            <a:r>
              <a:rPr lang="en-US" altLang="zh-CN" dirty="0">
                <a:sym typeface="Arial" panose="020B0604020202020204" pitchFamily="34" charset="0"/>
              </a:rPr>
              <a:t>Transformer-</a:t>
            </a:r>
            <a:r>
              <a:rPr lang="zh-CN" altLang="en-US" dirty="0">
                <a:sym typeface="Arial" panose="020B0604020202020204" pitchFamily="34" charset="0"/>
              </a:rPr>
              <a:t>双向和单向</a:t>
            </a:r>
          </a:p>
        </p:txBody>
      </p:sp>
      <p:sp>
        <p:nvSpPr>
          <p:cNvPr id="3" name="文本框 2">
            <a:extLst>
              <a:ext uri="{FF2B5EF4-FFF2-40B4-BE49-F238E27FC236}">
                <a16:creationId xmlns:a16="http://schemas.microsoft.com/office/drawing/2014/main" id="{CE278F0F-E5C9-CE7A-392E-444A9DF534BE}"/>
              </a:ext>
            </a:extLst>
          </p:cNvPr>
          <p:cNvSpPr txBox="1"/>
          <p:nvPr/>
        </p:nvSpPr>
        <p:spPr>
          <a:xfrm>
            <a:off x="725825" y="731447"/>
            <a:ext cx="7264078" cy="1118255"/>
          </a:xfrm>
          <a:prstGeom prst="rect">
            <a:avLst/>
          </a:prstGeom>
          <a:noFill/>
        </p:spPr>
        <p:txBody>
          <a:bodyPr wrap="square">
            <a:spAutoFit/>
          </a:bodyPr>
          <a:lstStyle/>
          <a:p>
            <a:pPr algn="l"/>
            <a:endParaRPr lang="zh-CN" altLang="en-US" sz="1600" b="0" i="0" u="none" strike="noStrike" baseline="0" dirty="0">
              <a:solidFill>
                <a:srgbClr val="000000"/>
              </a:solidFill>
              <a:latin typeface="Calibri" panose="020F0502020204030204" pitchFamily="34" charset="0"/>
            </a:endParaRP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BERT –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B</a:t>
            </a:r>
            <a:r>
              <a:rPr lang="en-US" altLang="zh-CN" dirty="0">
                <a:latin typeface="Arial" panose="020B0604020202020204" pitchFamily="34" charset="0"/>
                <a:ea typeface="微软雅黑" panose="020B0503020204020204" pitchFamily="34" charset="-122"/>
                <a:cs typeface="Arial" panose="020B0604020202020204" pitchFamily="34" charset="0"/>
              </a:rPr>
              <a:t>i</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directional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E</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ncoder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R</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epresentation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ransformer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双向）</a:t>
            </a:r>
            <a:endPar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GPT –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G</a:t>
            </a:r>
            <a:r>
              <a:rPr lang="en-US" altLang="zh-CN" dirty="0">
                <a:latin typeface="Arial" panose="020B0604020202020204" pitchFamily="34" charset="0"/>
                <a:ea typeface="微软雅黑" panose="020B0503020204020204" pitchFamily="34" charset="-122"/>
                <a:cs typeface="Arial" panose="020B0604020202020204" pitchFamily="34" charset="0"/>
              </a:rPr>
              <a:t>e</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nerative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P</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re-trained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ransformer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单向</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5EB5F9FD-4075-FBE9-966D-A98229E2E622}"/>
              </a:ext>
            </a:extLst>
          </p:cNvPr>
          <p:cNvPicPr>
            <a:picLocks noChangeAspect="1"/>
          </p:cNvPicPr>
          <p:nvPr/>
        </p:nvPicPr>
        <p:blipFill>
          <a:blip r:embed="rId3"/>
          <a:stretch>
            <a:fillRect/>
          </a:stretch>
        </p:blipFill>
        <p:spPr>
          <a:xfrm>
            <a:off x="1755209" y="2161848"/>
            <a:ext cx="8077900" cy="3688400"/>
          </a:xfrm>
          <a:prstGeom prst="rect">
            <a:avLst/>
          </a:prstGeom>
        </p:spPr>
      </p:pic>
      <p:sp>
        <p:nvSpPr>
          <p:cNvPr id="6" name="灯片编号占位符 5">
            <a:extLst>
              <a:ext uri="{FF2B5EF4-FFF2-40B4-BE49-F238E27FC236}">
                <a16:creationId xmlns:a16="http://schemas.microsoft.com/office/drawing/2014/main" id="{FA4ACA5D-9429-B181-FA99-7F8127FB82DD}"/>
              </a:ext>
            </a:extLst>
          </p:cNvPr>
          <p:cNvSpPr>
            <a:spLocks noGrp="1"/>
          </p:cNvSpPr>
          <p:nvPr>
            <p:ph type="sldNum" sz="quarter" idx="4"/>
          </p:nvPr>
        </p:nvSpPr>
        <p:spPr/>
        <p:txBody>
          <a:bodyPr/>
          <a:lstStyle/>
          <a:p>
            <a:r>
              <a:rPr lang="en-US" altLang="zh-CN"/>
              <a:t>&lt; </a:t>
            </a:r>
            <a:fld id="{A548B57D-AE10-4CF7-A9DF-59FEFA91B28E}" type="slidenum">
              <a:rPr lang="zh-CN" altLang="en-US" smtClean="0"/>
              <a:pPr/>
              <a:t>39</a:t>
            </a:fld>
            <a:r>
              <a:rPr lang="en-US" altLang="zh-CN"/>
              <a:t>/ 61 &gt;</a:t>
            </a:r>
            <a:endParaRPr lang="zh-CN" altLang="en-US" dirty="0"/>
          </a:p>
        </p:txBody>
      </p:sp>
    </p:spTree>
    <p:extLst>
      <p:ext uri="{BB962C8B-B14F-4D97-AF65-F5344CB8AC3E}">
        <p14:creationId xmlns:p14="http://schemas.microsoft.com/office/powerpoint/2010/main" val="3996351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650663-91C8-FD0E-AFAD-98A02789C046}"/>
              </a:ext>
            </a:extLst>
          </p:cNvPr>
          <p:cNvSpPr txBox="1"/>
          <p:nvPr/>
        </p:nvSpPr>
        <p:spPr>
          <a:xfrm>
            <a:off x="4134774" y="2238418"/>
            <a:ext cx="3922451" cy="1190582"/>
          </a:xfrm>
          <a:prstGeom prst="rect">
            <a:avLst/>
          </a:prstGeom>
          <a:noFill/>
        </p:spPr>
        <p:txBody>
          <a:bodyPr wrap="square" rtlCol="0">
            <a:spAutoFit/>
          </a:bodyPr>
          <a:lstStyle/>
          <a:p>
            <a:pPr algn="l">
              <a:lnSpc>
                <a:spcPct val="150000"/>
              </a:lnSpc>
            </a:pP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7.</a:t>
            </a:r>
            <a:r>
              <a:rPr lang="zh-CN" altLang="en-US"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 </a:t>
            </a:r>
            <a:r>
              <a:rPr lang="en-US" altLang="zh-CN" sz="5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ChatGPT</a:t>
            </a:r>
            <a:endParaRPr lang="zh-CN" altLang="en-US" sz="54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3E86BDF7-18FD-2AB3-81B4-BE4C8DA9D008}"/>
              </a:ext>
            </a:extLst>
          </p:cNvPr>
          <p:cNvSpPr>
            <a:spLocks noGrp="1"/>
          </p:cNvSpPr>
          <p:nvPr>
            <p:ph type="sldNum" sz="quarter" idx="4"/>
          </p:nvPr>
        </p:nvSpPr>
        <p:spPr/>
        <p:txBody>
          <a:bodyPr/>
          <a:lstStyle/>
          <a:p>
            <a:r>
              <a:rPr lang="en-US" altLang="zh-CN"/>
              <a:t>&lt; </a:t>
            </a:r>
            <a:fld id="{A548B57D-AE10-4CF7-A9DF-59FEFA91B28E}" type="slidenum">
              <a:rPr lang="zh-CN" altLang="en-US" smtClean="0"/>
              <a:pPr/>
              <a:t>40</a:t>
            </a:fld>
            <a:r>
              <a:rPr lang="en-US" altLang="zh-CN"/>
              <a:t>/ 61 &gt;</a:t>
            </a:r>
            <a:endParaRPr lang="zh-CN" altLang="en-US" dirty="0"/>
          </a:p>
        </p:txBody>
      </p:sp>
    </p:spTree>
    <p:extLst>
      <p:ext uri="{BB962C8B-B14F-4D97-AF65-F5344CB8AC3E}">
        <p14:creationId xmlns:p14="http://schemas.microsoft.com/office/powerpoint/2010/main" val="2989925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normAutofit/>
          </a:bodyPr>
          <a:lstStyle/>
          <a:p>
            <a:r>
              <a:rPr lang="en-US" altLang="zh-CN" dirty="0">
                <a:sym typeface="Arial" panose="020B0604020202020204" pitchFamily="34" charset="0"/>
              </a:rPr>
              <a:t>GPT – Generative Pre-trained Transformer</a:t>
            </a:r>
            <a:endParaRPr lang="zh-CN" altLang="en-US" dirty="0">
              <a:sym typeface="Arial" panose="020B0604020202020204" pitchFamily="34" charset="0"/>
            </a:endParaRPr>
          </a:p>
        </p:txBody>
      </p:sp>
      <p:sp>
        <p:nvSpPr>
          <p:cNvPr id="3" name="文本框 2">
            <a:extLst>
              <a:ext uri="{FF2B5EF4-FFF2-40B4-BE49-F238E27FC236}">
                <a16:creationId xmlns:a16="http://schemas.microsoft.com/office/drawing/2014/main" id="{ED823049-9555-CFD2-CE31-EBF131954E96}"/>
              </a:ext>
            </a:extLst>
          </p:cNvPr>
          <p:cNvSpPr txBox="1"/>
          <p:nvPr/>
        </p:nvSpPr>
        <p:spPr>
          <a:xfrm>
            <a:off x="807869" y="965928"/>
            <a:ext cx="3222594" cy="1287532"/>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解码器</a:t>
            </a:r>
            <a:endPar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单向</a:t>
            </a:r>
            <a:endPar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目标是文本生成</a:t>
            </a:r>
          </a:p>
        </p:txBody>
      </p:sp>
      <p:sp>
        <p:nvSpPr>
          <p:cNvPr id="8" name="文本框 7">
            <a:extLst>
              <a:ext uri="{FF2B5EF4-FFF2-40B4-BE49-F238E27FC236}">
                <a16:creationId xmlns:a16="http://schemas.microsoft.com/office/drawing/2014/main" id="{3A371EDA-75F5-2DD1-6C4B-FAC23986433C}"/>
              </a:ext>
            </a:extLst>
          </p:cNvPr>
          <p:cNvSpPr txBox="1"/>
          <p:nvPr/>
        </p:nvSpPr>
        <p:spPr>
          <a:xfrm>
            <a:off x="705775" y="2307502"/>
            <a:ext cx="6254318" cy="1289456"/>
          </a:xfrm>
          <a:prstGeom prst="rect">
            <a:avLst/>
          </a:prstGeom>
          <a:noFill/>
        </p:spPr>
        <p:txBody>
          <a:bodyPr wrap="square" rtlCol="0">
            <a:spAutoFit/>
          </a:bodyPr>
          <a:lstStyle/>
          <a:p>
            <a:pPr algn="just">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Once upon a time, in a land far away, there was a brave knight. The knight had a noble steed, and together they traveled across the </a:t>
            </a:r>
            <a:r>
              <a:rPr lang="en-US" altLang="zh-CN" dirty="0">
                <a:latin typeface="Arial" panose="020B0604020202020204" pitchFamily="34" charset="0"/>
                <a:ea typeface="微软雅黑" panose="020B0503020204020204" pitchFamily="34" charset="-122"/>
                <a:cs typeface="Arial" panose="020B0604020202020204" pitchFamily="34" charset="0"/>
              </a:rPr>
              <a:t>kingdom.</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p>
        </p:txBody>
      </p:sp>
      <p:sp>
        <p:nvSpPr>
          <p:cNvPr id="9" name="文本框 8">
            <a:extLst>
              <a:ext uri="{FF2B5EF4-FFF2-40B4-BE49-F238E27FC236}">
                <a16:creationId xmlns:a16="http://schemas.microsoft.com/office/drawing/2014/main" id="{9E6EED80-1DFC-DD33-7DD5-E8831B5684A1}"/>
              </a:ext>
            </a:extLst>
          </p:cNvPr>
          <p:cNvSpPr txBox="1"/>
          <p:nvPr/>
        </p:nvSpPr>
        <p:spPr>
          <a:xfrm>
            <a:off x="705774" y="3702927"/>
            <a:ext cx="8225161" cy="890372"/>
          </a:xfrm>
          <a:prstGeom prst="rect">
            <a:avLst/>
          </a:prstGeom>
          <a:noFill/>
        </p:spPr>
        <p:txBody>
          <a:bodyPr wrap="square" rtlCol="0">
            <a:spAutoFit/>
          </a:bodyPr>
          <a:lstStyle/>
          <a:p>
            <a:pPr algn="l">
              <a:lnSpc>
                <a:spcPct val="150000"/>
              </a:lnSpc>
            </a:pPr>
            <a:r>
              <a:rPr lang="zh-CN" altLang="en-US" sz="1200" b="1" dirty="0">
                <a:latin typeface="Arial" panose="020B0604020202020204" pitchFamily="34" charset="0"/>
                <a:ea typeface="微软雅黑" panose="020B0503020204020204" pitchFamily="34" charset="-122"/>
                <a:cs typeface="Arial" panose="020B0604020202020204" pitchFamily="34" charset="0"/>
              </a:rPr>
              <a:t>输入：</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Once upon a time, in a land far </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--&gt; </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模型需要预测的</a:t>
            </a:r>
            <a:r>
              <a:rPr lang="zh-CN" altLang="en-US" sz="12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输出：</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away</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endParaRPr>
          </a:p>
          <a:p>
            <a:pPr>
              <a:lnSpc>
                <a:spcPct val="150000"/>
              </a:lnSpc>
            </a:pPr>
            <a:r>
              <a:rPr lang="zh-CN" altLang="en-US" sz="1200" b="1" dirty="0">
                <a:latin typeface="Arial" panose="020B0604020202020204" pitchFamily="34" charset="0"/>
                <a:ea typeface="微软雅黑" panose="020B0503020204020204" pitchFamily="34" charset="-122"/>
                <a:cs typeface="Arial" panose="020B0604020202020204" pitchFamily="34" charset="0"/>
              </a:rPr>
              <a:t>输入：</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there was a brave</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--&gt; </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模型需要预测的</a:t>
            </a:r>
            <a:r>
              <a:rPr lang="zh-CN" altLang="en-US" sz="12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输出：</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knight</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zh-CN" altLang="en-US" sz="12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1200" b="1" dirty="0">
                <a:latin typeface="Arial" panose="020B0604020202020204" pitchFamily="34" charset="0"/>
                <a:ea typeface="微软雅黑" panose="020B0503020204020204" pitchFamily="34" charset="-122"/>
                <a:cs typeface="Arial" panose="020B0604020202020204" pitchFamily="34" charset="0"/>
              </a:rPr>
              <a:t>输入：</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The knight had a noble</a:t>
            </a:r>
            <a:r>
              <a:rPr lang="zh-CN" altLang="en-US" sz="1200" dirty="0">
                <a:latin typeface="Arial" panose="020B0604020202020204" pitchFamily="34" charset="0"/>
                <a:ea typeface="微软雅黑" panose="020B0503020204020204" pitchFamily="34" charset="-122"/>
                <a:cs typeface="Arial" panose="020B0604020202020204" pitchFamily="34" charset="0"/>
              </a:rPr>
              <a:t>”</a:t>
            </a:r>
            <a:r>
              <a:rPr lang="en-US" altLang="zh-CN"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--&gt; </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模型需要预测的</a:t>
            </a:r>
            <a:r>
              <a:rPr lang="zh-CN" altLang="en-US" sz="12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输出：</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r>
              <a:rPr lang="en-US" altLang="zh-CN" sz="1200" b="0" i="0" u="none" strike="noStrike" baseline="0" dirty="0">
                <a:latin typeface="Arial" panose="020B0604020202020204" pitchFamily="34" charset="0"/>
                <a:ea typeface="微软雅黑" panose="020B0503020204020204" pitchFamily="34" charset="-122"/>
                <a:cs typeface="Arial" panose="020B0604020202020204" pitchFamily="34" charset="0"/>
              </a:rPr>
              <a:t>steed</a:t>
            </a:r>
            <a:r>
              <a:rPr lang="zh-CN" altLang="en-US" sz="12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zh-CN" altLang="en-US" sz="12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E97049C2-256B-B434-A560-FBA3659E031A}"/>
              </a:ext>
            </a:extLst>
          </p:cNvPr>
          <p:cNvSpPr txBox="1"/>
          <p:nvPr/>
        </p:nvSpPr>
        <p:spPr>
          <a:xfrm>
            <a:off x="705774" y="4699268"/>
            <a:ext cx="9432525" cy="822726"/>
          </a:xfrm>
          <a:prstGeom prst="rect">
            <a:avLst/>
          </a:prstGeom>
          <a:noFill/>
        </p:spPr>
        <p:txBody>
          <a:bodyPr wrap="square" rtlCol="0">
            <a:spAutoFit/>
          </a:bodyPr>
          <a:lstStyle/>
          <a:p>
            <a:pPr algn="l">
              <a:lnSpc>
                <a:spcPct val="150000"/>
              </a:lnSpc>
            </a:pPr>
            <a:r>
              <a:rPr lang="en-US" altLang="zh-CN" sz="1100" b="1" dirty="0">
                <a:latin typeface="Arial" panose="020B0604020202020204" pitchFamily="34" charset="0"/>
                <a:ea typeface="微软雅黑" panose="020B0503020204020204" pitchFamily="34" charset="-122"/>
                <a:cs typeface="Arial" panose="020B0604020202020204" pitchFamily="34" charset="0"/>
              </a:rPr>
              <a:t>Source: “</a:t>
            </a:r>
            <a:r>
              <a:rPr lang="en-US" altLang="zh-CN" sz="1100" dirty="0">
                <a:latin typeface="Arial" panose="020B0604020202020204" pitchFamily="34" charset="0"/>
                <a:ea typeface="微软雅黑" panose="020B0503020204020204" pitchFamily="34" charset="-122"/>
                <a:cs typeface="Arial" panose="020B0604020202020204" pitchFamily="34" charset="0"/>
              </a:rPr>
              <a:t>[START]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Once upon a time, in a land far away”</a:t>
            </a:r>
            <a:r>
              <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 </a:t>
            </a:r>
            <a:r>
              <a:rPr lang="en-US" altLang="zh-CN" sz="11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Target: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Once upon a time, in a land far away [END]</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endParaRPr>
          </a:p>
          <a:p>
            <a:pPr algn="l">
              <a:lnSpc>
                <a:spcPct val="150000"/>
              </a:lnSpc>
            </a:pPr>
            <a:r>
              <a:rPr lang="en-US" altLang="zh-CN" sz="1100" b="1" dirty="0">
                <a:latin typeface="Arial" panose="020B0604020202020204" pitchFamily="34" charset="0"/>
                <a:ea typeface="微软雅黑" panose="020B0503020204020204" pitchFamily="34" charset="-122"/>
                <a:cs typeface="Arial" panose="020B0604020202020204" pitchFamily="34" charset="0"/>
              </a:rPr>
              <a:t>Source: “</a:t>
            </a:r>
            <a:r>
              <a:rPr lang="en-US" altLang="zh-CN" sz="1100" dirty="0">
                <a:latin typeface="Arial" panose="020B0604020202020204" pitchFamily="34" charset="0"/>
                <a:ea typeface="微软雅黑" panose="020B0503020204020204" pitchFamily="34" charset="-122"/>
                <a:cs typeface="Arial" panose="020B0604020202020204" pitchFamily="34" charset="0"/>
              </a:rPr>
              <a:t>[START]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there was a brave knight”</a:t>
            </a:r>
            <a:r>
              <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 </a:t>
            </a:r>
            <a:r>
              <a:rPr lang="en-US" altLang="zh-CN" sz="11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Target: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there was a brave knight [END]</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endParaRPr>
          </a:p>
          <a:p>
            <a:pPr algn="l">
              <a:lnSpc>
                <a:spcPct val="150000"/>
              </a:lnSpc>
            </a:pPr>
            <a:r>
              <a:rPr lang="en-US" altLang="zh-CN" sz="1100" b="1" dirty="0">
                <a:latin typeface="Arial" panose="020B0604020202020204" pitchFamily="34" charset="0"/>
                <a:ea typeface="微软雅黑" panose="020B0503020204020204" pitchFamily="34" charset="-122"/>
                <a:cs typeface="Arial" panose="020B0604020202020204" pitchFamily="34" charset="0"/>
              </a:rPr>
              <a:t>Source: “</a:t>
            </a:r>
            <a:r>
              <a:rPr lang="en-US" altLang="zh-CN" sz="1100" dirty="0">
                <a:latin typeface="Arial" panose="020B0604020202020204" pitchFamily="34" charset="0"/>
                <a:ea typeface="微软雅黑" panose="020B0503020204020204" pitchFamily="34" charset="-122"/>
                <a:cs typeface="Arial" panose="020B0604020202020204" pitchFamily="34" charset="0"/>
              </a:rPr>
              <a:t>[START]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The knight had a noble steed”</a:t>
            </a:r>
            <a:r>
              <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 </a:t>
            </a:r>
            <a:r>
              <a:rPr lang="en-US" altLang="zh-CN" sz="1100" b="1"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Target: “</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rPr>
              <a:t>The knight had a noble steed [END]</a:t>
            </a:r>
            <a:r>
              <a:rPr lang="en-US" altLang="zh-CN" sz="1100" b="0" i="0" u="none" strike="noStrike" baseline="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endParaRPr lang="en-US" altLang="zh-CN" sz="1100" dirty="0">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endParaRPr>
          </a:p>
        </p:txBody>
      </p:sp>
      <p:pic>
        <p:nvPicPr>
          <p:cNvPr id="13" name="图片 12">
            <a:extLst>
              <a:ext uri="{FF2B5EF4-FFF2-40B4-BE49-F238E27FC236}">
                <a16:creationId xmlns:a16="http://schemas.microsoft.com/office/drawing/2014/main" id="{9B1B7F99-F108-F59B-49D9-C4E1D2477BD2}"/>
              </a:ext>
            </a:extLst>
          </p:cNvPr>
          <p:cNvPicPr>
            <a:picLocks noChangeAspect="1"/>
          </p:cNvPicPr>
          <p:nvPr/>
        </p:nvPicPr>
        <p:blipFill rotWithShape="1">
          <a:blip r:embed="rId3"/>
          <a:srcRect r="1682"/>
          <a:stretch/>
        </p:blipFill>
        <p:spPr>
          <a:xfrm>
            <a:off x="7776055" y="971337"/>
            <a:ext cx="2824665" cy="4915326"/>
          </a:xfrm>
          <a:prstGeom prst="rect">
            <a:avLst/>
          </a:prstGeom>
        </p:spPr>
      </p:pic>
      <p:sp>
        <p:nvSpPr>
          <p:cNvPr id="5" name="灯片编号占位符 4">
            <a:extLst>
              <a:ext uri="{FF2B5EF4-FFF2-40B4-BE49-F238E27FC236}">
                <a16:creationId xmlns:a16="http://schemas.microsoft.com/office/drawing/2014/main" id="{80A7A906-EBC0-8DD7-AFC0-5A57BADDA9C6}"/>
              </a:ext>
            </a:extLst>
          </p:cNvPr>
          <p:cNvSpPr>
            <a:spLocks noGrp="1"/>
          </p:cNvSpPr>
          <p:nvPr>
            <p:ph type="sldNum" sz="quarter" idx="4"/>
          </p:nvPr>
        </p:nvSpPr>
        <p:spPr/>
        <p:txBody>
          <a:bodyPr/>
          <a:lstStyle/>
          <a:p>
            <a:r>
              <a:rPr lang="en-US" altLang="zh-CN"/>
              <a:t>&lt; </a:t>
            </a:r>
            <a:fld id="{A548B57D-AE10-4CF7-A9DF-59FEFA91B28E}" type="slidenum">
              <a:rPr lang="zh-CN" altLang="en-US" smtClean="0"/>
              <a:pPr/>
              <a:t>41</a:t>
            </a:fld>
            <a:r>
              <a:rPr lang="en-US" altLang="zh-CN"/>
              <a:t>/ 61 &gt;</a:t>
            </a:r>
            <a:endParaRPr lang="zh-CN" altLang="en-US" dirty="0"/>
          </a:p>
        </p:txBody>
      </p:sp>
    </p:spTree>
    <p:extLst>
      <p:ext uri="{BB962C8B-B14F-4D97-AF65-F5344CB8AC3E}">
        <p14:creationId xmlns:p14="http://schemas.microsoft.com/office/powerpoint/2010/main" val="921266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normAutofit/>
          </a:bodyPr>
          <a:lstStyle/>
          <a:p>
            <a:r>
              <a:rPr lang="en-US" altLang="zh-CN" dirty="0">
                <a:sym typeface="Arial" panose="020B0604020202020204" pitchFamily="34" charset="0"/>
              </a:rPr>
              <a:t>GPT – </a:t>
            </a:r>
            <a:r>
              <a:rPr lang="zh-CN" altLang="en-US" dirty="0">
                <a:sym typeface="Arial" panose="020B0604020202020204" pitchFamily="34" charset="0"/>
              </a:rPr>
              <a:t>预训练</a:t>
            </a:r>
            <a:r>
              <a:rPr lang="en-US" altLang="zh-CN" dirty="0">
                <a:sym typeface="Arial" panose="020B0604020202020204" pitchFamily="34" charset="0"/>
              </a:rPr>
              <a:t> + </a:t>
            </a:r>
            <a:r>
              <a:rPr lang="zh-CN" altLang="en-US" dirty="0">
                <a:sym typeface="Arial" panose="020B0604020202020204" pitchFamily="34" charset="0"/>
              </a:rPr>
              <a:t>微调</a:t>
            </a:r>
          </a:p>
        </p:txBody>
      </p:sp>
      <p:pic>
        <p:nvPicPr>
          <p:cNvPr id="13" name="图片 12">
            <a:extLst>
              <a:ext uri="{FF2B5EF4-FFF2-40B4-BE49-F238E27FC236}">
                <a16:creationId xmlns:a16="http://schemas.microsoft.com/office/drawing/2014/main" id="{9B1B7F99-F108-F59B-49D9-C4E1D2477BD2}"/>
              </a:ext>
            </a:extLst>
          </p:cNvPr>
          <p:cNvPicPr>
            <a:picLocks noChangeAspect="1"/>
          </p:cNvPicPr>
          <p:nvPr/>
        </p:nvPicPr>
        <p:blipFill rotWithShape="1">
          <a:blip r:embed="rId3"/>
          <a:srcRect r="1682"/>
          <a:stretch/>
        </p:blipFill>
        <p:spPr>
          <a:xfrm>
            <a:off x="7776055" y="971337"/>
            <a:ext cx="2824665" cy="4915326"/>
          </a:xfrm>
          <a:prstGeom prst="rect">
            <a:avLst/>
          </a:prstGeom>
        </p:spPr>
      </p:pic>
      <p:pic>
        <p:nvPicPr>
          <p:cNvPr id="5" name="图片 4">
            <a:extLst>
              <a:ext uri="{FF2B5EF4-FFF2-40B4-BE49-F238E27FC236}">
                <a16:creationId xmlns:a16="http://schemas.microsoft.com/office/drawing/2014/main" id="{53CC517F-E9C3-6B93-CA49-B7D131BF7671}"/>
              </a:ext>
            </a:extLst>
          </p:cNvPr>
          <p:cNvPicPr>
            <a:picLocks noChangeAspect="1"/>
          </p:cNvPicPr>
          <p:nvPr/>
        </p:nvPicPr>
        <p:blipFill>
          <a:blip r:embed="rId4"/>
          <a:stretch>
            <a:fillRect/>
          </a:stretch>
        </p:blipFill>
        <p:spPr>
          <a:xfrm>
            <a:off x="558509" y="1002151"/>
            <a:ext cx="7217546" cy="2594390"/>
          </a:xfrm>
          <a:prstGeom prst="rect">
            <a:avLst/>
          </a:prstGeom>
        </p:spPr>
      </p:pic>
      <p:sp>
        <p:nvSpPr>
          <p:cNvPr id="7" name="文本框 6">
            <a:extLst>
              <a:ext uri="{FF2B5EF4-FFF2-40B4-BE49-F238E27FC236}">
                <a16:creationId xmlns:a16="http://schemas.microsoft.com/office/drawing/2014/main" id="{310294C1-7249-C02B-BCB9-18C9B521EFA6}"/>
              </a:ext>
            </a:extLst>
          </p:cNvPr>
          <p:cNvSpPr txBox="1"/>
          <p:nvPr/>
        </p:nvSpPr>
        <p:spPr>
          <a:xfrm>
            <a:off x="372861" y="4227990"/>
            <a:ext cx="7217546" cy="1289456"/>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什么是通用？在学习通用的，迁移性强的文本特征表达时，什么目标函数是有效的？</a:t>
            </a:r>
          </a:p>
          <a:p>
            <a:pPr marL="285750" indent="-285750">
              <a:lnSpc>
                <a:spcPct val="150000"/>
              </a:lnSpc>
              <a:buClr>
                <a:schemeClr val="accent1"/>
              </a:buClr>
              <a:buFont typeface="Wingdings" panose="05000000000000000000" pitchFamily="2" charset="2"/>
              <a:buChar char="p"/>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有了通用的特征表达之后，如何将它迁移到不同下游任务？</a:t>
            </a:r>
          </a:p>
        </p:txBody>
      </p:sp>
      <p:cxnSp>
        <p:nvCxnSpPr>
          <p:cNvPr id="12" name="直接箭头连接符 11">
            <a:extLst>
              <a:ext uri="{FF2B5EF4-FFF2-40B4-BE49-F238E27FC236}">
                <a16:creationId xmlns:a16="http://schemas.microsoft.com/office/drawing/2014/main" id="{64F1C998-0590-CCEB-449D-8648E24C9EC2}"/>
              </a:ext>
            </a:extLst>
          </p:cNvPr>
          <p:cNvCxnSpPr>
            <a:cxnSpLocks/>
          </p:cNvCxnSpPr>
          <p:nvPr/>
        </p:nvCxnSpPr>
        <p:spPr>
          <a:xfrm>
            <a:off x="3887848" y="3658423"/>
            <a:ext cx="0" cy="5076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4B01D672-3620-D94E-23A4-BF175BF4DDB5}"/>
              </a:ext>
            </a:extLst>
          </p:cNvPr>
          <p:cNvSpPr>
            <a:spLocks noGrp="1"/>
          </p:cNvSpPr>
          <p:nvPr>
            <p:ph type="sldNum" sz="quarter" idx="4"/>
          </p:nvPr>
        </p:nvSpPr>
        <p:spPr/>
        <p:txBody>
          <a:bodyPr/>
          <a:lstStyle/>
          <a:p>
            <a:r>
              <a:rPr lang="en-US" altLang="zh-CN"/>
              <a:t>&lt; </a:t>
            </a:r>
            <a:fld id="{A548B57D-AE10-4CF7-A9DF-59FEFA91B28E}" type="slidenum">
              <a:rPr lang="zh-CN" altLang="en-US" smtClean="0"/>
              <a:pPr/>
              <a:t>42</a:t>
            </a:fld>
            <a:r>
              <a:rPr lang="en-US" altLang="zh-CN"/>
              <a:t>/ 61 &gt;</a:t>
            </a:r>
            <a:endParaRPr lang="zh-CN" altLang="en-US" dirty="0"/>
          </a:p>
        </p:txBody>
      </p:sp>
    </p:spTree>
    <p:extLst>
      <p:ext uri="{BB962C8B-B14F-4D97-AF65-F5344CB8AC3E}">
        <p14:creationId xmlns:p14="http://schemas.microsoft.com/office/powerpoint/2010/main" val="4289262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normAutofit/>
          </a:bodyPr>
          <a:lstStyle/>
          <a:p>
            <a:r>
              <a:rPr lang="en-US" altLang="zh-CN" dirty="0">
                <a:sym typeface="Arial" panose="020B0604020202020204" pitchFamily="34" charset="0"/>
              </a:rPr>
              <a:t>GPT – </a:t>
            </a:r>
            <a:r>
              <a:rPr lang="zh-CN" altLang="en-US" dirty="0">
                <a:sym typeface="Arial" panose="020B0604020202020204" pitchFamily="34" charset="0"/>
              </a:rPr>
              <a:t>预训练</a:t>
            </a:r>
            <a:r>
              <a:rPr lang="en-US" altLang="zh-CN" dirty="0">
                <a:sym typeface="Arial" panose="020B0604020202020204" pitchFamily="34" charset="0"/>
              </a:rPr>
              <a:t> + </a:t>
            </a:r>
            <a:r>
              <a:rPr lang="zh-CN" altLang="en-US" dirty="0">
                <a:sym typeface="Arial" panose="020B0604020202020204" pitchFamily="34" charset="0"/>
              </a:rPr>
              <a:t>微调</a:t>
            </a:r>
          </a:p>
        </p:txBody>
      </p:sp>
      <p:pic>
        <p:nvPicPr>
          <p:cNvPr id="13" name="图片 12">
            <a:extLst>
              <a:ext uri="{FF2B5EF4-FFF2-40B4-BE49-F238E27FC236}">
                <a16:creationId xmlns:a16="http://schemas.microsoft.com/office/drawing/2014/main" id="{9B1B7F99-F108-F59B-49D9-C4E1D2477BD2}"/>
              </a:ext>
            </a:extLst>
          </p:cNvPr>
          <p:cNvPicPr>
            <a:picLocks noChangeAspect="1"/>
          </p:cNvPicPr>
          <p:nvPr/>
        </p:nvPicPr>
        <p:blipFill rotWithShape="1">
          <a:blip r:embed="rId3"/>
          <a:srcRect r="1682"/>
          <a:stretch/>
        </p:blipFill>
        <p:spPr>
          <a:xfrm>
            <a:off x="9160189" y="1060075"/>
            <a:ext cx="2824665" cy="491532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CE05E4B-E3A6-6E7D-92E2-64D79AFC8F9C}"/>
                  </a:ext>
                </a:extLst>
              </p:cNvPr>
              <p:cNvSpPr txBox="1"/>
              <p:nvPr/>
            </p:nvSpPr>
            <p:spPr>
              <a:xfrm>
                <a:off x="10138299" y="911887"/>
                <a:ext cx="2272683" cy="456535"/>
              </a:xfrm>
              <a:prstGeom prst="rect">
                <a:avLst/>
              </a:prstGeom>
              <a:noFill/>
            </p:spPr>
            <p:txBody>
              <a:bodyPr wrap="square" rtlCol="0">
                <a:spAutoFit/>
              </a:bodyPr>
              <a:lstStyle/>
              <a:p>
                <a:pPr>
                  <a:lnSpc>
                    <a:spcPct val="150000"/>
                  </a:lnSpc>
                </a:pPr>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L</a:t>
                </a:r>
                <a:r>
                  <a:rPr lang="en-US" altLang="zh-CN" sz="1800" b="1" i="0" u="none" strike="noStrike"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1800" b="1" i="0" u="none" strike="noStrike" baseline="0" dirty="0" smtClean="0">
                        <a:latin typeface="Cambria Math" panose="02040503050406030204" pitchFamily="18" charset="0"/>
                      </a:rPr>
                      <m:t>𝑈</m:t>
                    </m:r>
                  </m:oMath>
                </a14:m>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      L</a:t>
                </a:r>
                <a:r>
                  <a:rPr lang="en-US" altLang="zh-CN"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b="1" dirty="0">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b="1" dirty="0">
                        <a:latin typeface="Cambria Math" panose="02040503050406030204" pitchFamily="18" charset="0"/>
                      </a:rPr>
                      <m:t>𝑈</m:t>
                    </m:r>
                  </m:oMath>
                </a14:m>
                <a:r>
                  <a:rPr lang="en-US" altLang="zh-CN" b="1" dirty="0">
                    <a:latin typeface="Arial" panose="020B0604020202020204" pitchFamily="34" charset="0"/>
                    <a:ea typeface="微软雅黑" panose="020B0503020204020204" pitchFamily="34" charset="-122"/>
                    <a:cs typeface="Arial" panose="020B0604020202020204" pitchFamily="34" charset="0"/>
                  </a:rPr>
                  <a:t>)</a:t>
                </a:r>
                <a:endPar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3" name="文本框 2">
                <a:extLst>
                  <a:ext uri="{FF2B5EF4-FFF2-40B4-BE49-F238E27FC236}">
                    <a16:creationId xmlns:a16="http://schemas.microsoft.com/office/drawing/2014/main" id="{BCE05E4B-E3A6-6E7D-92E2-64D79AFC8F9C}"/>
                  </a:ext>
                </a:extLst>
              </p:cNvPr>
              <p:cNvSpPr txBox="1">
                <a:spLocks noRot="1" noChangeAspect="1" noMove="1" noResize="1" noEditPoints="1" noAdjustHandles="1" noChangeArrowheads="1" noChangeShapeType="1" noTextEdit="1"/>
              </p:cNvSpPr>
              <p:nvPr/>
            </p:nvSpPr>
            <p:spPr>
              <a:xfrm>
                <a:off x="10138299" y="911887"/>
                <a:ext cx="2272683" cy="456535"/>
              </a:xfrm>
              <a:prstGeom prst="rect">
                <a:avLst/>
              </a:prstGeom>
              <a:blipFill>
                <a:blip r:embed="rId4"/>
                <a:stretch>
                  <a:fillRect l="-2145" b="-2297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59B7872-789C-02C8-448A-2AB3D0D74901}"/>
              </a:ext>
            </a:extLst>
          </p:cNvPr>
          <p:cNvPicPr>
            <a:picLocks noChangeAspect="1"/>
          </p:cNvPicPr>
          <p:nvPr/>
        </p:nvPicPr>
        <p:blipFill>
          <a:blip r:embed="rId5"/>
          <a:stretch>
            <a:fillRect/>
          </a:stretch>
        </p:blipFill>
        <p:spPr>
          <a:xfrm>
            <a:off x="0" y="1235201"/>
            <a:ext cx="9300958" cy="4459135"/>
          </a:xfrm>
          <a:prstGeom prst="rect">
            <a:avLst/>
          </a:prstGeom>
        </p:spPr>
      </p:pic>
      <p:sp>
        <p:nvSpPr>
          <p:cNvPr id="5" name="灯片编号占位符 4">
            <a:extLst>
              <a:ext uri="{FF2B5EF4-FFF2-40B4-BE49-F238E27FC236}">
                <a16:creationId xmlns:a16="http://schemas.microsoft.com/office/drawing/2014/main" id="{751AAEB5-9ACA-D8F6-4E17-F955C4E580E4}"/>
              </a:ext>
            </a:extLst>
          </p:cNvPr>
          <p:cNvSpPr>
            <a:spLocks noGrp="1"/>
          </p:cNvSpPr>
          <p:nvPr>
            <p:ph type="sldNum" sz="quarter" idx="4"/>
          </p:nvPr>
        </p:nvSpPr>
        <p:spPr/>
        <p:txBody>
          <a:bodyPr/>
          <a:lstStyle/>
          <a:p>
            <a:r>
              <a:rPr lang="en-US" altLang="zh-CN"/>
              <a:t>&lt; </a:t>
            </a:r>
            <a:fld id="{A548B57D-AE10-4CF7-A9DF-59FEFA91B28E}" type="slidenum">
              <a:rPr lang="zh-CN" altLang="en-US" smtClean="0"/>
              <a:pPr/>
              <a:t>43</a:t>
            </a:fld>
            <a:r>
              <a:rPr lang="en-US" altLang="zh-CN"/>
              <a:t>/ 61 &gt;</a:t>
            </a:r>
            <a:endParaRPr lang="zh-CN" altLang="en-US" dirty="0"/>
          </a:p>
        </p:txBody>
      </p:sp>
    </p:spTree>
    <p:extLst>
      <p:ext uri="{BB962C8B-B14F-4D97-AF65-F5344CB8AC3E}">
        <p14:creationId xmlns:p14="http://schemas.microsoft.com/office/powerpoint/2010/main" val="1403689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9343E8B-B77E-5BE4-F07F-E633F855F16E}"/>
              </a:ext>
            </a:extLst>
          </p:cNvPr>
          <p:cNvPicPr>
            <a:picLocks noChangeAspect="1"/>
          </p:cNvPicPr>
          <p:nvPr/>
        </p:nvPicPr>
        <p:blipFill>
          <a:blip r:embed="rId3"/>
          <a:stretch>
            <a:fillRect/>
          </a:stretch>
        </p:blipFill>
        <p:spPr>
          <a:xfrm>
            <a:off x="107669" y="1291074"/>
            <a:ext cx="9468343" cy="3236537"/>
          </a:xfrm>
          <a:prstGeom prst="rect">
            <a:avLst/>
          </a:prstGeom>
        </p:spPr>
      </p:pic>
      <p:pic>
        <p:nvPicPr>
          <p:cNvPr id="13" name="图片 12">
            <a:extLst>
              <a:ext uri="{FF2B5EF4-FFF2-40B4-BE49-F238E27FC236}">
                <a16:creationId xmlns:a16="http://schemas.microsoft.com/office/drawing/2014/main" id="{9B1B7F99-F108-F59B-49D9-C4E1D2477BD2}"/>
              </a:ext>
            </a:extLst>
          </p:cNvPr>
          <p:cNvPicPr>
            <a:picLocks noChangeAspect="1"/>
          </p:cNvPicPr>
          <p:nvPr/>
        </p:nvPicPr>
        <p:blipFill rotWithShape="1">
          <a:blip r:embed="rId4"/>
          <a:srcRect r="1682"/>
          <a:stretch/>
        </p:blipFill>
        <p:spPr>
          <a:xfrm>
            <a:off x="9160189" y="1060075"/>
            <a:ext cx="2824665" cy="4915326"/>
          </a:xfrm>
          <a:prstGeom prst="rect">
            <a:avLst/>
          </a:prstGeom>
        </p:spPr>
      </p:pic>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normAutofit/>
          </a:bodyPr>
          <a:lstStyle/>
          <a:p>
            <a:r>
              <a:rPr lang="zh-CN" altLang="en-US" dirty="0">
                <a:sym typeface="Arial" panose="020B0604020202020204" pitchFamily="34" charset="0"/>
              </a:rPr>
              <a:t>微调</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CE05E4B-E3A6-6E7D-92E2-64D79AFC8F9C}"/>
                  </a:ext>
                </a:extLst>
              </p:cNvPr>
              <p:cNvSpPr txBox="1"/>
              <p:nvPr/>
            </p:nvSpPr>
            <p:spPr>
              <a:xfrm>
                <a:off x="10138299" y="911887"/>
                <a:ext cx="2272683" cy="456535"/>
              </a:xfrm>
              <a:prstGeom prst="rect">
                <a:avLst/>
              </a:prstGeom>
              <a:noFill/>
            </p:spPr>
            <p:txBody>
              <a:bodyPr wrap="square" rtlCol="0">
                <a:spAutoFit/>
              </a:bodyPr>
              <a:lstStyle/>
              <a:p>
                <a:pPr>
                  <a:lnSpc>
                    <a:spcPct val="150000"/>
                  </a:lnSpc>
                </a:pPr>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L</a:t>
                </a:r>
                <a:r>
                  <a:rPr lang="en-US" altLang="zh-CN" sz="1800" b="1" i="0" u="none" strike="noStrike"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sz="1800" b="1" i="0" u="none" strike="noStrike" baseline="0" dirty="0" smtClean="0">
                        <a:latin typeface="Cambria Math" panose="02040503050406030204" pitchFamily="18" charset="0"/>
                      </a:rPr>
                      <m:t>𝑈</m:t>
                    </m:r>
                  </m:oMath>
                </a14:m>
                <a:r>
                  <a:rPr lang="en-US" altLang="zh-CN" sz="1800" b="1" i="0" u="none" strike="noStrike" baseline="0" dirty="0">
                    <a:latin typeface="Arial" panose="020B0604020202020204" pitchFamily="34" charset="0"/>
                    <a:ea typeface="微软雅黑" panose="020B0503020204020204" pitchFamily="34" charset="-122"/>
                    <a:cs typeface="Arial" panose="020B0604020202020204" pitchFamily="34" charset="0"/>
                  </a:rPr>
                  <a:t>)      L</a:t>
                </a:r>
                <a:r>
                  <a:rPr lang="en-US" altLang="zh-CN"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b="1" dirty="0">
                    <a:latin typeface="Arial" panose="020B0604020202020204" pitchFamily="34" charset="0"/>
                    <a:ea typeface="微软雅黑" panose="020B0503020204020204" pitchFamily="34" charset="-122"/>
                    <a:cs typeface="Arial" panose="020B0604020202020204" pitchFamily="34" charset="0"/>
                  </a:rPr>
                  <a:t>(</a:t>
                </a:r>
                <a14:m>
                  <m:oMath xmlns:m="http://schemas.openxmlformats.org/officeDocument/2006/math">
                    <m:r>
                      <a:rPr lang="en-US" altLang="zh-CN" b="1" dirty="0">
                        <a:latin typeface="Cambria Math" panose="02040503050406030204" pitchFamily="18" charset="0"/>
                      </a:rPr>
                      <m:t>𝑈</m:t>
                    </m:r>
                  </m:oMath>
                </a14:m>
                <a:r>
                  <a:rPr lang="en-US" altLang="zh-CN" b="1" dirty="0">
                    <a:latin typeface="Arial" panose="020B0604020202020204" pitchFamily="34" charset="0"/>
                    <a:ea typeface="微软雅黑" panose="020B0503020204020204" pitchFamily="34" charset="-122"/>
                    <a:cs typeface="Arial" panose="020B0604020202020204" pitchFamily="34" charset="0"/>
                  </a:rPr>
                  <a:t>)</a:t>
                </a:r>
                <a:endParaRPr lang="zh-CN" altLang="en-US" sz="1800" b="1"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mc:Choice>
        <mc:Fallback xmlns="">
          <p:sp>
            <p:nvSpPr>
              <p:cNvPr id="3" name="文本框 2">
                <a:extLst>
                  <a:ext uri="{FF2B5EF4-FFF2-40B4-BE49-F238E27FC236}">
                    <a16:creationId xmlns:a16="http://schemas.microsoft.com/office/drawing/2014/main" id="{BCE05E4B-E3A6-6E7D-92E2-64D79AFC8F9C}"/>
                  </a:ext>
                </a:extLst>
              </p:cNvPr>
              <p:cNvSpPr txBox="1">
                <a:spLocks noRot="1" noChangeAspect="1" noMove="1" noResize="1" noEditPoints="1" noAdjustHandles="1" noChangeArrowheads="1" noChangeShapeType="1" noTextEdit="1"/>
              </p:cNvSpPr>
              <p:nvPr/>
            </p:nvSpPr>
            <p:spPr>
              <a:xfrm>
                <a:off x="10138299" y="911887"/>
                <a:ext cx="2272683" cy="456535"/>
              </a:xfrm>
              <a:prstGeom prst="rect">
                <a:avLst/>
              </a:prstGeom>
              <a:blipFill>
                <a:blip r:embed="rId5"/>
                <a:stretch>
                  <a:fillRect l="-2145" b="-2297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6943253-D52B-166F-F5A6-C6A2DB558C4B}"/>
              </a:ext>
            </a:extLst>
          </p:cNvPr>
          <p:cNvPicPr>
            <a:picLocks noChangeAspect="1"/>
          </p:cNvPicPr>
          <p:nvPr/>
        </p:nvPicPr>
        <p:blipFill>
          <a:blip r:embed="rId6"/>
          <a:stretch>
            <a:fillRect/>
          </a:stretch>
        </p:blipFill>
        <p:spPr>
          <a:xfrm>
            <a:off x="2821107" y="4676201"/>
            <a:ext cx="3863778" cy="461193"/>
          </a:xfrm>
          <a:prstGeom prst="rect">
            <a:avLst/>
          </a:prstGeom>
        </p:spPr>
      </p:pic>
      <p:sp>
        <p:nvSpPr>
          <p:cNvPr id="5" name="灯片编号占位符 4">
            <a:extLst>
              <a:ext uri="{FF2B5EF4-FFF2-40B4-BE49-F238E27FC236}">
                <a16:creationId xmlns:a16="http://schemas.microsoft.com/office/drawing/2014/main" id="{15456036-5CC2-2147-E24F-24C4FDB4C938}"/>
              </a:ext>
            </a:extLst>
          </p:cNvPr>
          <p:cNvSpPr>
            <a:spLocks noGrp="1"/>
          </p:cNvSpPr>
          <p:nvPr>
            <p:ph type="sldNum" sz="quarter" idx="4"/>
          </p:nvPr>
        </p:nvSpPr>
        <p:spPr/>
        <p:txBody>
          <a:bodyPr/>
          <a:lstStyle/>
          <a:p>
            <a:r>
              <a:rPr lang="en-US" altLang="zh-CN"/>
              <a:t>&lt; </a:t>
            </a:r>
            <a:fld id="{A548B57D-AE10-4CF7-A9DF-59FEFA91B28E}" type="slidenum">
              <a:rPr lang="zh-CN" altLang="en-US" smtClean="0"/>
              <a:pPr/>
              <a:t>44</a:t>
            </a:fld>
            <a:r>
              <a:rPr lang="en-US" altLang="zh-CN"/>
              <a:t>/ 61 &gt;</a:t>
            </a:r>
            <a:endParaRPr lang="zh-CN" altLang="en-US" dirty="0"/>
          </a:p>
        </p:txBody>
      </p:sp>
    </p:spTree>
    <p:extLst>
      <p:ext uri="{BB962C8B-B14F-4D97-AF65-F5344CB8AC3E}">
        <p14:creationId xmlns:p14="http://schemas.microsoft.com/office/powerpoint/2010/main" val="292218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下游任务微调</a:t>
            </a:r>
          </a:p>
        </p:txBody>
      </p:sp>
      <p:pic>
        <p:nvPicPr>
          <p:cNvPr id="4" name="图片 3">
            <a:extLst>
              <a:ext uri="{FF2B5EF4-FFF2-40B4-BE49-F238E27FC236}">
                <a16:creationId xmlns:a16="http://schemas.microsoft.com/office/drawing/2014/main" id="{9364713B-016B-DB14-EF95-25F25501D44D}"/>
              </a:ext>
            </a:extLst>
          </p:cNvPr>
          <p:cNvPicPr>
            <a:picLocks noChangeAspect="1"/>
          </p:cNvPicPr>
          <p:nvPr/>
        </p:nvPicPr>
        <p:blipFill>
          <a:blip r:embed="rId3"/>
          <a:stretch>
            <a:fillRect/>
          </a:stretch>
        </p:blipFill>
        <p:spPr>
          <a:xfrm>
            <a:off x="81099" y="1026999"/>
            <a:ext cx="11568162" cy="5105842"/>
          </a:xfrm>
          <a:prstGeom prst="rect">
            <a:avLst/>
          </a:prstGeom>
        </p:spPr>
      </p:pic>
      <p:sp>
        <p:nvSpPr>
          <p:cNvPr id="5" name="灯片编号占位符 4">
            <a:extLst>
              <a:ext uri="{FF2B5EF4-FFF2-40B4-BE49-F238E27FC236}">
                <a16:creationId xmlns:a16="http://schemas.microsoft.com/office/drawing/2014/main" id="{C079CFDB-847F-D14B-FE31-42D253E777F4}"/>
              </a:ext>
            </a:extLst>
          </p:cNvPr>
          <p:cNvSpPr>
            <a:spLocks noGrp="1"/>
          </p:cNvSpPr>
          <p:nvPr>
            <p:ph type="sldNum" sz="quarter" idx="4"/>
          </p:nvPr>
        </p:nvSpPr>
        <p:spPr/>
        <p:txBody>
          <a:bodyPr/>
          <a:lstStyle/>
          <a:p>
            <a:r>
              <a:rPr lang="en-US" altLang="zh-CN"/>
              <a:t>&lt; </a:t>
            </a:r>
            <a:fld id="{A548B57D-AE10-4CF7-A9DF-59FEFA91B28E}" type="slidenum">
              <a:rPr lang="zh-CN" altLang="en-US" smtClean="0"/>
              <a:pPr/>
              <a:t>45</a:t>
            </a:fld>
            <a:r>
              <a:rPr lang="en-US" altLang="zh-CN"/>
              <a:t>/ 61 &gt;</a:t>
            </a:r>
            <a:endParaRPr lang="zh-CN" altLang="en-US" dirty="0"/>
          </a:p>
        </p:txBody>
      </p:sp>
    </p:spTree>
    <p:extLst>
      <p:ext uri="{BB962C8B-B14F-4D97-AF65-F5344CB8AC3E}">
        <p14:creationId xmlns:p14="http://schemas.microsoft.com/office/powerpoint/2010/main" val="737280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3" y="294369"/>
            <a:ext cx="5656998" cy="617518"/>
          </a:xfrm>
        </p:spPr>
        <p:txBody>
          <a:bodyPr/>
          <a:lstStyle/>
          <a:p>
            <a:r>
              <a:rPr lang="zh-CN" altLang="en-US" dirty="0">
                <a:sym typeface="Arial" panose="020B0604020202020204" pitchFamily="34" charset="0"/>
              </a:rPr>
              <a:t>贪心解码</a:t>
            </a:r>
            <a:r>
              <a:rPr lang="en-US" altLang="zh-CN" dirty="0">
                <a:sym typeface="Arial" panose="020B0604020202020204" pitchFamily="34" charset="0"/>
              </a:rPr>
              <a:t>VS</a:t>
            </a:r>
            <a:r>
              <a:rPr lang="zh-CN" altLang="en-US" dirty="0">
                <a:sym typeface="Arial" panose="020B0604020202020204" pitchFamily="34" charset="0"/>
              </a:rPr>
              <a:t>集束解码</a:t>
            </a:r>
          </a:p>
        </p:txBody>
      </p:sp>
      <p:pic>
        <p:nvPicPr>
          <p:cNvPr id="10" name="图片 9">
            <a:extLst>
              <a:ext uri="{FF2B5EF4-FFF2-40B4-BE49-F238E27FC236}">
                <a16:creationId xmlns:a16="http://schemas.microsoft.com/office/drawing/2014/main" id="{1DE9EE9B-140C-C95D-9C07-0D3C97E45922}"/>
              </a:ext>
            </a:extLst>
          </p:cNvPr>
          <p:cNvPicPr>
            <a:picLocks noChangeAspect="1"/>
          </p:cNvPicPr>
          <p:nvPr/>
        </p:nvPicPr>
        <p:blipFill>
          <a:blip r:embed="rId3"/>
          <a:stretch>
            <a:fillRect/>
          </a:stretch>
        </p:blipFill>
        <p:spPr>
          <a:xfrm>
            <a:off x="289252" y="1112122"/>
            <a:ext cx="11347163" cy="4900085"/>
          </a:xfrm>
          <a:prstGeom prst="rect">
            <a:avLst/>
          </a:prstGeom>
        </p:spPr>
      </p:pic>
      <p:sp>
        <p:nvSpPr>
          <p:cNvPr id="4" name="灯片编号占位符 3">
            <a:extLst>
              <a:ext uri="{FF2B5EF4-FFF2-40B4-BE49-F238E27FC236}">
                <a16:creationId xmlns:a16="http://schemas.microsoft.com/office/drawing/2014/main" id="{5B83648A-87CB-4B81-F6B0-28522F54DF89}"/>
              </a:ext>
            </a:extLst>
          </p:cNvPr>
          <p:cNvSpPr>
            <a:spLocks noGrp="1"/>
          </p:cNvSpPr>
          <p:nvPr>
            <p:ph type="sldNum" sz="quarter" idx="4"/>
          </p:nvPr>
        </p:nvSpPr>
        <p:spPr/>
        <p:txBody>
          <a:bodyPr/>
          <a:lstStyle/>
          <a:p>
            <a:r>
              <a:rPr lang="en-US" altLang="zh-CN"/>
              <a:t>&lt; </a:t>
            </a:r>
            <a:fld id="{A548B57D-AE10-4CF7-A9DF-59FEFA91B28E}" type="slidenum">
              <a:rPr lang="zh-CN" altLang="en-US" smtClean="0"/>
              <a:pPr/>
              <a:t>46</a:t>
            </a:fld>
            <a:r>
              <a:rPr lang="en-US" altLang="zh-CN"/>
              <a:t>/ 61 &gt;</a:t>
            </a:r>
            <a:endParaRPr lang="zh-CN" altLang="en-US" dirty="0"/>
          </a:p>
        </p:txBody>
      </p:sp>
    </p:spTree>
    <p:extLst>
      <p:ext uri="{BB962C8B-B14F-4D97-AF65-F5344CB8AC3E}">
        <p14:creationId xmlns:p14="http://schemas.microsoft.com/office/powerpoint/2010/main" val="809050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初代 </a:t>
            </a:r>
            <a:r>
              <a:rPr lang="en-US" altLang="zh-CN" dirty="0">
                <a:sym typeface="Arial" panose="020B0604020202020204" pitchFamily="34" charset="0"/>
              </a:rPr>
              <a:t>GPT </a:t>
            </a:r>
            <a:r>
              <a:rPr lang="zh-CN" altLang="en-US" dirty="0">
                <a:sym typeface="Arial" panose="020B0604020202020204" pitchFamily="34" charset="0"/>
              </a:rPr>
              <a:t>总结</a:t>
            </a:r>
          </a:p>
        </p:txBody>
      </p:sp>
      <p:sp>
        <p:nvSpPr>
          <p:cNvPr id="5" name="文本框 4">
            <a:extLst>
              <a:ext uri="{FF2B5EF4-FFF2-40B4-BE49-F238E27FC236}">
                <a16:creationId xmlns:a16="http://schemas.microsoft.com/office/drawing/2014/main" id="{6601BEAC-1001-5F1A-96C5-2CCD5A411AA8}"/>
              </a:ext>
            </a:extLst>
          </p:cNvPr>
          <p:cNvSpPr txBox="1"/>
          <p:nvPr/>
        </p:nvSpPr>
        <p:spPr>
          <a:xfrm>
            <a:off x="727968" y="994299"/>
            <a:ext cx="1171853" cy="458459"/>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p"/>
            </a:pPr>
            <a:r>
              <a:rPr lang="zh-CN" altLang="en-US" sz="1800" b="1"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贡献</a:t>
            </a:r>
          </a:p>
        </p:txBody>
      </p:sp>
      <p:sp>
        <p:nvSpPr>
          <p:cNvPr id="7" name="文本框 6">
            <a:extLst>
              <a:ext uri="{FF2B5EF4-FFF2-40B4-BE49-F238E27FC236}">
                <a16:creationId xmlns:a16="http://schemas.microsoft.com/office/drawing/2014/main" id="{09930F46-8169-BD1C-9DA1-7777AE0317FF}"/>
              </a:ext>
            </a:extLst>
          </p:cNvPr>
          <p:cNvSpPr txBox="1"/>
          <p:nvPr/>
        </p:nvSpPr>
        <p:spPr>
          <a:xfrm>
            <a:off x="727968" y="1452758"/>
            <a:ext cx="9239435" cy="1711944"/>
          </a:xfrm>
          <a:prstGeom prst="rect">
            <a:avLst/>
          </a:prstGeom>
          <a:noFill/>
        </p:spPr>
        <p:txBody>
          <a:bodyPr wrap="square">
            <a:spAutoFit/>
          </a:bodyPr>
          <a:lstStyle/>
          <a:p>
            <a:pPr marL="285750" indent="-285750">
              <a:lnSpc>
                <a:spcPct val="150000"/>
              </a:lnSpc>
              <a:buClr>
                <a:schemeClr val="accent1"/>
              </a:buClr>
              <a:buFont typeface="Arial" panose="020B0604020202020204" pitchFamily="34" charset="0"/>
              <a:buChar char="•"/>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第一，它是最早一批提出在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NLP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任务上使用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pre-train + fine-tuning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范式的工作。</a:t>
            </a:r>
          </a:p>
          <a:p>
            <a:pPr marL="285750" indent="-285750">
              <a:lnSpc>
                <a:spcPct val="150000"/>
              </a:lnSpc>
              <a:buClr>
                <a:schemeClr val="accent1"/>
              </a:buClr>
              <a:buFont typeface="Arial" panose="020B0604020202020204" pitchFamily="34" charset="0"/>
              <a:buChar char="•"/>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第二，</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GPT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的实验证明了模型的精度和泛化能力会随着解码器层数增加而不断提升，而且目前还有提升空间（图</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Arial" panose="020B0604020202020204" pitchFamily="34" charset="0"/>
              <a:buChar char="•"/>
            </a:pP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第三，预训练模型具有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zero-shot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的能力，并且能随着预训练的进行不断增强（图</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B</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p>
        </p:txBody>
      </p:sp>
      <p:pic>
        <p:nvPicPr>
          <p:cNvPr id="11" name="图片 10">
            <a:extLst>
              <a:ext uri="{FF2B5EF4-FFF2-40B4-BE49-F238E27FC236}">
                <a16:creationId xmlns:a16="http://schemas.microsoft.com/office/drawing/2014/main" id="{3569A706-BA67-A54F-4A96-E88C31A7E90A}"/>
              </a:ext>
            </a:extLst>
          </p:cNvPr>
          <p:cNvPicPr>
            <a:picLocks noChangeAspect="1"/>
          </p:cNvPicPr>
          <p:nvPr/>
        </p:nvPicPr>
        <p:blipFill rotWithShape="1">
          <a:blip r:embed="rId3"/>
          <a:srcRect l="3006" t="5211" r="1054" b="4587"/>
          <a:stretch/>
        </p:blipFill>
        <p:spPr>
          <a:xfrm>
            <a:off x="2388094" y="3164702"/>
            <a:ext cx="6437790" cy="2746970"/>
          </a:xfrm>
          <a:prstGeom prst="rect">
            <a:avLst/>
          </a:prstGeom>
        </p:spPr>
      </p:pic>
      <p:sp>
        <p:nvSpPr>
          <p:cNvPr id="12" name="文本框 11">
            <a:extLst>
              <a:ext uri="{FF2B5EF4-FFF2-40B4-BE49-F238E27FC236}">
                <a16:creationId xmlns:a16="http://schemas.microsoft.com/office/drawing/2014/main" id="{3C0D49E8-839F-63A7-A5DC-2CBC5DC32F7D}"/>
              </a:ext>
            </a:extLst>
          </p:cNvPr>
          <p:cNvSpPr txBox="1"/>
          <p:nvPr/>
        </p:nvSpPr>
        <p:spPr>
          <a:xfrm>
            <a:off x="2286701" y="6025154"/>
            <a:ext cx="4438834" cy="307777"/>
          </a:xfrm>
          <a:prstGeom prst="rect">
            <a:avLst/>
          </a:prstGeom>
          <a:noFill/>
        </p:spPr>
        <p:txBody>
          <a:bodyPr wrap="square">
            <a:spAutoFit/>
          </a:bodyPr>
          <a:lstStyle/>
          <a:p>
            <a:pPr algn="l"/>
            <a:r>
              <a:rPr lang="zh-CN" altLang="en-US"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A </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解码器个数和</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RACE</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数据集上的精度</a:t>
            </a:r>
          </a:p>
        </p:txBody>
      </p:sp>
      <p:sp>
        <p:nvSpPr>
          <p:cNvPr id="13" name="文本框 12">
            <a:extLst>
              <a:ext uri="{FF2B5EF4-FFF2-40B4-BE49-F238E27FC236}">
                <a16:creationId xmlns:a16="http://schemas.microsoft.com/office/drawing/2014/main" id="{28A48E65-BD19-E60C-4ABC-57599BD31F1B}"/>
              </a:ext>
            </a:extLst>
          </p:cNvPr>
          <p:cNvSpPr txBox="1"/>
          <p:nvPr/>
        </p:nvSpPr>
        <p:spPr>
          <a:xfrm>
            <a:off x="5904740" y="6025153"/>
            <a:ext cx="3299184" cy="307777"/>
          </a:xfrm>
          <a:prstGeom prst="rect">
            <a:avLst/>
          </a:prstGeom>
          <a:noFill/>
        </p:spPr>
        <p:txBody>
          <a:bodyPr wrap="square">
            <a:spAutoFit/>
          </a:bodyPr>
          <a:lstStyle/>
          <a:p>
            <a:pPr algn="l"/>
            <a:r>
              <a:rPr lang="zh-CN" altLang="en-US"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B </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预训练增强模型</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zero-shot</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能力</a:t>
            </a:r>
          </a:p>
        </p:txBody>
      </p:sp>
      <p:sp>
        <p:nvSpPr>
          <p:cNvPr id="4" name="灯片编号占位符 3">
            <a:extLst>
              <a:ext uri="{FF2B5EF4-FFF2-40B4-BE49-F238E27FC236}">
                <a16:creationId xmlns:a16="http://schemas.microsoft.com/office/drawing/2014/main" id="{F5455DB2-4C4E-F252-3246-691EE17B734E}"/>
              </a:ext>
            </a:extLst>
          </p:cNvPr>
          <p:cNvSpPr>
            <a:spLocks noGrp="1"/>
          </p:cNvSpPr>
          <p:nvPr>
            <p:ph type="sldNum" sz="quarter" idx="4"/>
          </p:nvPr>
        </p:nvSpPr>
        <p:spPr/>
        <p:txBody>
          <a:bodyPr/>
          <a:lstStyle/>
          <a:p>
            <a:r>
              <a:rPr lang="en-US" altLang="zh-CN"/>
              <a:t>&lt; </a:t>
            </a:r>
            <a:fld id="{A548B57D-AE10-4CF7-A9DF-59FEFA91B28E}" type="slidenum">
              <a:rPr lang="zh-CN" altLang="en-US" smtClean="0"/>
              <a:pPr/>
              <a:t>47</a:t>
            </a:fld>
            <a:r>
              <a:rPr lang="en-US" altLang="zh-CN"/>
              <a:t>/ 61 &gt;</a:t>
            </a:r>
            <a:endParaRPr lang="zh-CN" altLang="en-US" dirty="0"/>
          </a:p>
        </p:txBody>
      </p:sp>
    </p:spTree>
    <p:extLst>
      <p:ext uri="{BB962C8B-B14F-4D97-AF65-F5344CB8AC3E}">
        <p14:creationId xmlns:p14="http://schemas.microsoft.com/office/powerpoint/2010/main" val="2208935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GPT-2</a:t>
            </a:r>
            <a:endParaRPr lang="zh-CN" altLang="en-US" dirty="0">
              <a:sym typeface="Arial" panose="020B0604020202020204" pitchFamily="34" charset="0"/>
            </a:endParaRPr>
          </a:p>
        </p:txBody>
      </p:sp>
      <p:pic>
        <p:nvPicPr>
          <p:cNvPr id="4" name="图片 3">
            <a:extLst>
              <a:ext uri="{FF2B5EF4-FFF2-40B4-BE49-F238E27FC236}">
                <a16:creationId xmlns:a16="http://schemas.microsoft.com/office/drawing/2014/main" id="{F40DEBA3-02DA-066A-74BB-9CCF57EAF950}"/>
              </a:ext>
            </a:extLst>
          </p:cNvPr>
          <p:cNvPicPr>
            <a:picLocks noChangeAspect="1"/>
          </p:cNvPicPr>
          <p:nvPr/>
        </p:nvPicPr>
        <p:blipFill>
          <a:blip r:embed="rId3"/>
          <a:stretch>
            <a:fillRect/>
          </a:stretch>
        </p:blipFill>
        <p:spPr>
          <a:xfrm>
            <a:off x="480432" y="2722761"/>
            <a:ext cx="6091127" cy="1298243"/>
          </a:xfrm>
          <a:prstGeom prst="rect">
            <a:avLst/>
          </a:prstGeom>
        </p:spPr>
      </p:pic>
      <p:sp>
        <p:nvSpPr>
          <p:cNvPr id="5" name="文本框 4">
            <a:extLst>
              <a:ext uri="{FF2B5EF4-FFF2-40B4-BE49-F238E27FC236}">
                <a16:creationId xmlns:a16="http://schemas.microsoft.com/office/drawing/2014/main" id="{7FF8B46C-C328-9CF9-58B9-8770D69C8820}"/>
              </a:ext>
            </a:extLst>
          </p:cNvPr>
          <p:cNvSpPr txBox="1"/>
          <p:nvPr/>
        </p:nvSpPr>
        <p:spPr>
          <a:xfrm>
            <a:off x="445443" y="911887"/>
            <a:ext cx="10045526" cy="1289456"/>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p"/>
            </a:pPr>
            <a:r>
              <a:rPr lang="en-US" altLang="zh-CN" sz="1800" b="1"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Zero-shot</a:t>
            </a:r>
          </a:p>
          <a:p>
            <a:pPr algn="l">
              <a:lnSpc>
                <a:spcPct val="150000"/>
              </a:lnSpc>
              <a:buClr>
                <a:schemeClr val="accent1"/>
              </a:buClr>
            </a:pPr>
            <a:r>
              <a:rPr lang="zh-CN" altLang="en-US" sz="1800" i="0" u="none" strike="noStrike" baseline="0" dirty="0">
                <a:latin typeface="Arial" panose="020B0604020202020204" pitchFamily="34" charset="0"/>
                <a:ea typeface="微软雅黑" panose="020B0503020204020204" pitchFamily="34" charset="-122"/>
                <a:cs typeface="Arial" panose="020B0604020202020204" pitchFamily="34" charset="0"/>
              </a:rPr>
              <a:t>当模型的容量非常大且数据量足够丰富时，仅仅靠语言模型的学习便可以完成其他有监督学习的任务，不需要在下游任务微调。</a:t>
            </a:r>
          </a:p>
        </p:txBody>
      </p:sp>
      <p:sp>
        <p:nvSpPr>
          <p:cNvPr id="6" name="AutoShape 2">
            <a:extLst>
              <a:ext uri="{FF2B5EF4-FFF2-40B4-BE49-F238E27FC236}">
                <a16:creationId xmlns:a16="http://schemas.microsoft.com/office/drawing/2014/main" id="{AB05D344-838A-5AFE-B851-B45E3779B95E}"/>
              </a:ext>
            </a:extLst>
          </p:cNvPr>
          <p:cNvSpPr>
            <a:spLocks noChangeAspect="1" noChangeArrowheads="1"/>
          </p:cNvSpPr>
          <p:nvPr/>
        </p:nvSpPr>
        <p:spPr bwMode="auto">
          <a:xfrm>
            <a:off x="5950041" y="31046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FA0824AE-9910-1ABB-D1B5-BB5B23FA15DC}"/>
              </a:ext>
            </a:extLst>
          </p:cNvPr>
          <p:cNvSpPr txBox="1"/>
          <p:nvPr/>
        </p:nvSpPr>
        <p:spPr>
          <a:xfrm>
            <a:off x="439002" y="4402915"/>
            <a:ext cx="7221472" cy="873957"/>
          </a:xfrm>
          <a:prstGeom prst="rect">
            <a:avLst/>
          </a:prstGeom>
          <a:noFill/>
        </p:spPr>
        <p:txBody>
          <a:bodyPr wrap="square">
            <a:spAutoFit/>
          </a:bodyPr>
          <a:lstStyle/>
          <a:p>
            <a:pPr marL="285750" indent="-285750" algn="l">
              <a:lnSpc>
                <a:spcPct val="150000"/>
              </a:lnSpc>
              <a:buClr>
                <a:schemeClr val="accent1"/>
              </a:buClr>
              <a:buFont typeface="Arial" panose="020B0604020202020204" pitchFamily="34" charset="0"/>
              <a:buChar char="•"/>
            </a:pPr>
            <a:r>
              <a:rPr lang="zh-CN" altLang="en-US" b="0" i="0" dirty="0">
                <a:effectLst/>
                <a:latin typeface="Arial" panose="020B0604020202020204" pitchFamily="34" charset="0"/>
                <a:ea typeface="微软雅黑" panose="020B0503020204020204" pitchFamily="34" charset="-122"/>
                <a:cs typeface="Arial" panose="020B0604020202020204" pitchFamily="34" charset="0"/>
              </a:rPr>
              <a:t>后置层归一化（</a:t>
            </a:r>
            <a:r>
              <a:rPr lang="en-US" altLang="zh-CN" b="0" i="0" dirty="0">
                <a:effectLst/>
                <a:latin typeface="Arial" panose="020B0604020202020204" pitchFamily="34" charset="0"/>
                <a:ea typeface="微软雅黑" panose="020B0503020204020204" pitchFamily="34" charset="-122"/>
                <a:cs typeface="Arial" panose="020B0604020202020204" pitchFamily="34" charset="0"/>
              </a:rPr>
              <a:t>post-norm</a:t>
            </a:r>
            <a:r>
              <a:rPr lang="zh-CN" altLang="en-US" b="0" i="0" dirty="0">
                <a:effectLst/>
                <a:latin typeface="Arial" panose="020B0604020202020204" pitchFamily="34" charset="0"/>
                <a:ea typeface="微软雅黑" panose="020B0503020204020204" pitchFamily="34" charset="-122"/>
                <a:cs typeface="Arial" panose="020B0604020202020204" pitchFamily="34" charset="0"/>
              </a:rPr>
              <a:t>）改为前置层归一化（</a:t>
            </a:r>
            <a:r>
              <a:rPr lang="en-US" altLang="zh-CN" b="0" i="0" dirty="0">
                <a:effectLst/>
                <a:latin typeface="Arial" panose="020B0604020202020204" pitchFamily="34" charset="0"/>
                <a:ea typeface="微软雅黑" panose="020B0503020204020204" pitchFamily="34" charset="-122"/>
                <a:cs typeface="Arial" panose="020B0604020202020204" pitchFamily="34" charset="0"/>
              </a:rPr>
              <a:t>pre-norm</a:t>
            </a:r>
            <a:r>
              <a:rPr lang="zh-CN" altLang="en-US" b="0" i="0" dirty="0">
                <a:effectLst/>
                <a:latin typeface="Arial" panose="020B0604020202020204" pitchFamily="34" charset="0"/>
                <a:ea typeface="微软雅黑" panose="020B0503020204020204" pitchFamily="34" charset="-122"/>
                <a:cs typeface="Arial" panose="020B0604020202020204" pitchFamily="34" charset="0"/>
              </a:rPr>
              <a:t>）</a:t>
            </a:r>
            <a:endParaRPr lang="en-US" altLang="zh-CN" b="0" i="0" dirty="0">
              <a:effectLst/>
              <a:latin typeface="Arial" panose="020B0604020202020204" pitchFamily="34" charset="0"/>
              <a:ea typeface="微软雅黑" panose="020B0503020204020204" pitchFamily="34" charset="-122"/>
              <a:cs typeface="Arial" panose="020B0604020202020204" pitchFamily="34" charset="0"/>
            </a:endParaRPr>
          </a:p>
          <a:p>
            <a:pPr marL="285750" indent="-285750" algn="l">
              <a:lnSpc>
                <a:spcPct val="150000"/>
              </a:lnSpc>
              <a:buClr>
                <a:schemeClr val="accent1"/>
              </a:buClr>
              <a:buFont typeface="Arial" panose="020B0604020202020204" pitchFamily="34" charset="0"/>
              <a:buChar char="•"/>
            </a:pPr>
            <a:r>
              <a:rPr lang="zh-CN" altLang="en-US" b="0" i="0" dirty="0">
                <a:effectLst/>
                <a:latin typeface="Arial" panose="020B0604020202020204" pitchFamily="34" charset="0"/>
                <a:ea typeface="微软雅黑" panose="020B0503020204020204" pitchFamily="34" charset="-122"/>
                <a:cs typeface="Arial" panose="020B0604020202020204" pitchFamily="34" charset="0"/>
              </a:rPr>
              <a:t>在模型最后一个自注意力层之后，额外增加一个层归一化</a:t>
            </a:r>
            <a:endParaRPr lang="en-US" altLang="zh-CN" b="0" i="0" dirty="0">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14" name="组合 13">
            <a:extLst>
              <a:ext uri="{FF2B5EF4-FFF2-40B4-BE49-F238E27FC236}">
                <a16:creationId xmlns:a16="http://schemas.microsoft.com/office/drawing/2014/main" id="{32F473E5-7F1A-5C5E-6A61-390DDFEED44F}"/>
              </a:ext>
            </a:extLst>
          </p:cNvPr>
          <p:cNvGrpSpPr/>
          <p:nvPr/>
        </p:nvGrpSpPr>
        <p:grpSpPr>
          <a:xfrm>
            <a:off x="7701904" y="1926485"/>
            <a:ext cx="3273924" cy="1932550"/>
            <a:chOff x="7429131" y="2062401"/>
            <a:chExt cx="3273924" cy="1932550"/>
          </a:xfrm>
        </p:grpSpPr>
        <p:pic>
          <p:nvPicPr>
            <p:cNvPr id="8" name="图片 7">
              <a:extLst>
                <a:ext uri="{FF2B5EF4-FFF2-40B4-BE49-F238E27FC236}">
                  <a16:creationId xmlns:a16="http://schemas.microsoft.com/office/drawing/2014/main" id="{E5C96646-4549-DB8B-4396-A3BDCB595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131" y="2062401"/>
              <a:ext cx="3273924" cy="1897040"/>
            </a:xfrm>
            <a:prstGeom prst="rect">
              <a:avLst/>
            </a:prstGeom>
          </p:spPr>
        </p:pic>
        <p:sp>
          <p:nvSpPr>
            <p:cNvPr id="13" name="矩形 12">
              <a:extLst>
                <a:ext uri="{FF2B5EF4-FFF2-40B4-BE49-F238E27FC236}">
                  <a16:creationId xmlns:a16="http://schemas.microsoft.com/office/drawing/2014/main" id="{CEA8A781-142E-9E86-BA89-B71B865A8489}"/>
                </a:ext>
              </a:extLst>
            </p:cNvPr>
            <p:cNvSpPr/>
            <p:nvPr/>
          </p:nvSpPr>
          <p:spPr>
            <a:xfrm>
              <a:off x="9714380" y="3781887"/>
              <a:ext cx="988675" cy="213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0A193128-5E40-3390-77D3-0E6F56E0F4F2}"/>
              </a:ext>
            </a:extLst>
          </p:cNvPr>
          <p:cNvPicPr>
            <a:picLocks noChangeAspect="1"/>
          </p:cNvPicPr>
          <p:nvPr/>
        </p:nvPicPr>
        <p:blipFill>
          <a:blip r:embed="rId5"/>
          <a:stretch>
            <a:fillRect/>
          </a:stretch>
        </p:blipFill>
        <p:spPr>
          <a:xfrm>
            <a:off x="7358961" y="4041805"/>
            <a:ext cx="3959807" cy="1979904"/>
          </a:xfrm>
          <a:prstGeom prst="rect">
            <a:avLst/>
          </a:prstGeom>
        </p:spPr>
      </p:pic>
      <p:sp>
        <p:nvSpPr>
          <p:cNvPr id="17" name="文本框 16">
            <a:extLst>
              <a:ext uri="{FF2B5EF4-FFF2-40B4-BE49-F238E27FC236}">
                <a16:creationId xmlns:a16="http://schemas.microsoft.com/office/drawing/2014/main" id="{5F93B1C5-19E9-897F-08C9-790FCBA0427C}"/>
              </a:ext>
            </a:extLst>
          </p:cNvPr>
          <p:cNvSpPr txBox="1"/>
          <p:nvPr/>
        </p:nvSpPr>
        <p:spPr>
          <a:xfrm>
            <a:off x="8225564" y="3867116"/>
            <a:ext cx="3299184" cy="307777"/>
          </a:xfrm>
          <a:prstGeom prst="rect">
            <a:avLst/>
          </a:prstGeom>
          <a:noFill/>
        </p:spPr>
        <p:txBody>
          <a:bodyPr wrap="square">
            <a:spAutoFit/>
          </a:bodyPr>
          <a:lstStyle/>
          <a:p>
            <a:pPr algn="l"/>
            <a:r>
              <a:rPr lang="zh-CN" altLang="en-US"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A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post-norm</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和</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pre-norm</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D3164813-6582-556F-107E-5529930F5307}"/>
              </a:ext>
            </a:extLst>
          </p:cNvPr>
          <p:cNvSpPr txBox="1"/>
          <p:nvPr/>
        </p:nvSpPr>
        <p:spPr>
          <a:xfrm>
            <a:off x="8767102" y="6025839"/>
            <a:ext cx="3299184" cy="307777"/>
          </a:xfrm>
          <a:prstGeom prst="rect">
            <a:avLst/>
          </a:prstGeom>
          <a:noFill/>
        </p:spPr>
        <p:txBody>
          <a:bodyPr wrap="square">
            <a:spAutoFit/>
          </a:bodyPr>
          <a:lstStyle/>
          <a:p>
            <a:pPr algn="l"/>
            <a:r>
              <a:rPr lang="zh-CN" altLang="en-US"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图</a:t>
            </a:r>
            <a:r>
              <a:rPr lang="en-US" altLang="zh-CN" sz="1400" b="1" dirty="0">
                <a:solidFill>
                  <a:srgbClr val="000000"/>
                </a:solidFill>
                <a:latin typeface="Arial" panose="020B0604020202020204" pitchFamily="34" charset="0"/>
                <a:ea typeface="微软雅黑" panose="020B0503020204020204" pitchFamily="34" charset="-122"/>
                <a:cs typeface="Arial" panose="020B0604020202020204" pitchFamily="34" charset="0"/>
              </a:rPr>
              <a:t>B  </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模型参数</a:t>
            </a:r>
          </a:p>
        </p:txBody>
      </p:sp>
      <p:sp>
        <p:nvSpPr>
          <p:cNvPr id="7" name="灯片编号占位符 6">
            <a:extLst>
              <a:ext uri="{FF2B5EF4-FFF2-40B4-BE49-F238E27FC236}">
                <a16:creationId xmlns:a16="http://schemas.microsoft.com/office/drawing/2014/main" id="{76F14517-C472-2F45-2FDA-1653DD41C38C}"/>
              </a:ext>
            </a:extLst>
          </p:cNvPr>
          <p:cNvSpPr>
            <a:spLocks noGrp="1"/>
          </p:cNvSpPr>
          <p:nvPr>
            <p:ph type="sldNum" sz="quarter" idx="4"/>
          </p:nvPr>
        </p:nvSpPr>
        <p:spPr/>
        <p:txBody>
          <a:bodyPr/>
          <a:lstStyle/>
          <a:p>
            <a:r>
              <a:rPr lang="en-US" altLang="zh-CN"/>
              <a:t>&lt; </a:t>
            </a:r>
            <a:fld id="{A548B57D-AE10-4CF7-A9DF-59FEFA91B28E}" type="slidenum">
              <a:rPr lang="zh-CN" altLang="en-US" smtClean="0"/>
              <a:pPr/>
              <a:t>48</a:t>
            </a:fld>
            <a:r>
              <a:rPr lang="en-US" altLang="zh-CN"/>
              <a:t>/ 61 &gt;</a:t>
            </a:r>
            <a:endParaRPr lang="zh-CN" altLang="en-US" dirty="0"/>
          </a:p>
        </p:txBody>
      </p:sp>
    </p:spTree>
    <p:extLst>
      <p:ext uri="{BB962C8B-B14F-4D97-AF65-F5344CB8AC3E}">
        <p14:creationId xmlns:p14="http://schemas.microsoft.com/office/powerpoint/2010/main" val="260635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语言模型能判断哪些句子符合语言规律</a:t>
            </a:r>
          </a:p>
        </p:txBody>
      </p:sp>
      <p:sp>
        <p:nvSpPr>
          <p:cNvPr id="3" name="文本框 2">
            <a:extLst>
              <a:ext uri="{FF2B5EF4-FFF2-40B4-BE49-F238E27FC236}">
                <a16:creationId xmlns:a16="http://schemas.microsoft.com/office/drawing/2014/main" id="{B3136FCB-7AB0-960B-A9EF-C8B769E62FD5}"/>
              </a:ext>
            </a:extLst>
          </p:cNvPr>
          <p:cNvSpPr txBox="1"/>
          <p:nvPr/>
        </p:nvSpPr>
        <p:spPr>
          <a:xfrm>
            <a:off x="612742" y="1150070"/>
            <a:ext cx="10755984" cy="873957"/>
          </a:xfrm>
          <a:prstGeom prst="rect">
            <a:avLst/>
          </a:prstGeom>
          <a:noFill/>
        </p:spPr>
        <p:txBody>
          <a:bodyPr wrap="square" rtlCol="0">
            <a:spAutoFit/>
          </a:bodyPr>
          <a:lstStyle/>
          <a:p>
            <a:pPr algn="l">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语言模型关注的是一段上下文中单词之间的相关性，以保证模型所生成的文字序列是合理的语句。这样，计算机才能判断哪些语句是符合自然语言规律的，哪些是符合逻辑的。</a:t>
            </a:r>
          </a:p>
        </p:txBody>
      </p:sp>
      <p:pic>
        <p:nvPicPr>
          <p:cNvPr id="10" name="图片 9">
            <a:extLst>
              <a:ext uri="{FF2B5EF4-FFF2-40B4-BE49-F238E27FC236}">
                <a16:creationId xmlns:a16="http://schemas.microsoft.com/office/drawing/2014/main" id="{E0915E99-CE08-F793-C8F8-6CB4BC469996}"/>
              </a:ext>
            </a:extLst>
          </p:cNvPr>
          <p:cNvPicPr>
            <a:picLocks noChangeAspect="1"/>
          </p:cNvPicPr>
          <p:nvPr/>
        </p:nvPicPr>
        <p:blipFill>
          <a:blip r:embed="rId3"/>
          <a:stretch>
            <a:fillRect/>
          </a:stretch>
        </p:blipFill>
        <p:spPr>
          <a:xfrm>
            <a:off x="2111205" y="2188100"/>
            <a:ext cx="7187745" cy="3218172"/>
          </a:xfrm>
          <a:prstGeom prst="rect">
            <a:avLst/>
          </a:prstGeom>
        </p:spPr>
      </p:pic>
      <p:sp>
        <p:nvSpPr>
          <p:cNvPr id="5" name="灯片编号占位符 4">
            <a:extLst>
              <a:ext uri="{FF2B5EF4-FFF2-40B4-BE49-F238E27FC236}">
                <a16:creationId xmlns:a16="http://schemas.microsoft.com/office/drawing/2014/main" id="{ED421706-43C9-6C8E-9A25-1E87F96A59B8}"/>
              </a:ext>
            </a:extLst>
          </p:cNvPr>
          <p:cNvSpPr>
            <a:spLocks noGrp="1"/>
          </p:cNvSpPr>
          <p:nvPr>
            <p:ph type="sldNum" sz="quarter" idx="4"/>
          </p:nvPr>
        </p:nvSpPr>
        <p:spPr/>
        <p:txBody>
          <a:bodyPr/>
          <a:lstStyle/>
          <a:p>
            <a:r>
              <a:rPr lang="en-US" altLang="zh-CN"/>
              <a:t>&lt; </a:t>
            </a:r>
            <a:fld id="{A548B57D-AE10-4CF7-A9DF-59FEFA91B28E}" type="slidenum">
              <a:rPr lang="zh-CN" altLang="en-US" smtClean="0"/>
              <a:pPr/>
              <a:t>4</a:t>
            </a:fld>
            <a:r>
              <a:rPr lang="en-US" altLang="zh-CN"/>
              <a:t>/ 61 &gt;</a:t>
            </a:r>
            <a:endParaRPr lang="zh-CN" altLang="en-US" dirty="0"/>
          </a:p>
        </p:txBody>
      </p:sp>
    </p:spTree>
    <p:extLst>
      <p:ext uri="{BB962C8B-B14F-4D97-AF65-F5344CB8AC3E}">
        <p14:creationId xmlns:p14="http://schemas.microsoft.com/office/powerpoint/2010/main" val="4169195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GPT-2 </a:t>
            </a:r>
            <a:r>
              <a:rPr lang="zh-CN" altLang="en-US" dirty="0">
                <a:sym typeface="Arial" panose="020B0604020202020204" pitchFamily="34" charset="0"/>
              </a:rPr>
              <a:t>与 </a:t>
            </a:r>
            <a:r>
              <a:rPr lang="en-US" altLang="zh-CN" dirty="0">
                <a:sym typeface="Arial" panose="020B0604020202020204" pitchFamily="34" charset="0"/>
              </a:rPr>
              <a:t>GPT </a:t>
            </a:r>
            <a:r>
              <a:rPr lang="zh-CN" altLang="en-US" dirty="0">
                <a:sym typeface="Arial" panose="020B0604020202020204" pitchFamily="34" charset="0"/>
              </a:rPr>
              <a:t>的区别</a:t>
            </a:r>
          </a:p>
        </p:txBody>
      </p:sp>
      <p:sp>
        <p:nvSpPr>
          <p:cNvPr id="4" name="文本框 3">
            <a:extLst>
              <a:ext uri="{FF2B5EF4-FFF2-40B4-BE49-F238E27FC236}">
                <a16:creationId xmlns:a16="http://schemas.microsoft.com/office/drawing/2014/main" id="{6E3A7304-D1EF-3B69-2E65-831F48290FE8}"/>
              </a:ext>
            </a:extLst>
          </p:cNvPr>
          <p:cNvSpPr txBox="1"/>
          <p:nvPr/>
        </p:nvSpPr>
        <p:spPr>
          <a:xfrm>
            <a:off x="648070" y="1291635"/>
            <a:ext cx="10185647" cy="2949525"/>
          </a:xfrm>
          <a:prstGeom prst="rect">
            <a:avLst/>
          </a:prstGeom>
          <a:noFill/>
        </p:spPr>
        <p:txBody>
          <a:bodyPr wrap="square">
            <a:spAutoFit/>
          </a:bodyPr>
          <a:lstStyle/>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1.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训练参数：</a:t>
            </a:r>
            <a:r>
              <a:rPr lang="en-US" altLang="zh-CN" dirty="0">
                <a:latin typeface="Arial" panose="020B0604020202020204" pitchFamily="34" charset="0"/>
                <a:ea typeface="微软雅黑" panose="020B0503020204020204" pitchFamily="34" charset="-122"/>
                <a:cs typeface="Arial" panose="020B0604020202020204" pitchFamily="34" charset="0"/>
              </a:rPr>
              <a:t> Decoder ×12 </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 Decoder × 48 </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L</a:t>
            </a:r>
            <a:r>
              <a:rPr lang="en-US" altLang="zh-CN" baseline="-25000" dirty="0">
                <a:latin typeface="Arial" panose="020B0604020202020204" pitchFamily="34" charset="0"/>
                <a:ea typeface="微软雅黑" panose="020B0503020204020204" pitchFamily="34" charset="-122"/>
                <a:cs typeface="Arial" panose="020B0604020202020204" pitchFamily="34" charset="0"/>
              </a:rPr>
              <a:t>seq</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768 </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en-US" altLang="zh-CN" dirty="0">
                <a:latin typeface="Arial" panose="020B0604020202020204" pitchFamily="34" charset="0"/>
                <a:ea typeface="微软雅黑" panose="020B0503020204020204" pitchFamily="34" charset="-122"/>
                <a:cs typeface="Arial" panose="020B0604020202020204" pitchFamily="34" charset="0"/>
              </a:rPr>
              <a:t>1600</a:t>
            </a:r>
            <a:r>
              <a:rPr lang="zh-CN" altLang="en-US" dirty="0">
                <a:latin typeface="Arial" panose="020B0604020202020204" pitchFamily="34" charset="0"/>
                <a:ea typeface="微软雅黑" panose="020B0503020204020204" pitchFamily="34" charset="-122"/>
                <a:cs typeface="Arial" panose="020B0604020202020204" pitchFamily="34" charset="0"/>
              </a:rPr>
              <a:t>，上文窗口大小 </a:t>
            </a:r>
            <a:r>
              <a:rPr lang="en-US" altLang="zh-CN" dirty="0">
                <a:latin typeface="Arial" panose="020B0604020202020204" pitchFamily="34" charset="0"/>
                <a:ea typeface="微软雅黑" panose="020B0503020204020204" pitchFamily="34" charset="-122"/>
                <a:cs typeface="Arial" panose="020B0604020202020204" pitchFamily="34" charset="0"/>
              </a:rPr>
              <a:t>512 </a:t>
            </a:r>
            <a:r>
              <a:rPr lang="zh-CN" altLang="en-US" dirty="0">
                <a:latin typeface="Arial" panose="020B0604020202020204" pitchFamily="34" charset="0"/>
                <a:ea typeface="微软雅黑" panose="020B0503020204020204" pitchFamily="34" charset="-122"/>
                <a:cs typeface="Arial" panose="020B0604020202020204" pitchFamily="34" charset="0"/>
              </a:rPr>
              <a:t>增加到 </a:t>
            </a:r>
            <a:r>
              <a:rPr lang="en-US" altLang="zh-CN" dirty="0">
                <a:latin typeface="Arial" panose="020B0604020202020204" pitchFamily="34" charset="0"/>
                <a:ea typeface="微软雅黑" panose="020B0503020204020204" pitchFamily="34" charset="-122"/>
                <a:cs typeface="Arial" panose="020B0604020202020204" pitchFamily="34" charset="0"/>
              </a:rPr>
              <a:t>1024</a:t>
            </a:r>
            <a:r>
              <a:rPr lang="zh-CN" altLang="en-US" dirty="0">
                <a:latin typeface="Arial" panose="020B0604020202020204" pitchFamily="34" charset="0"/>
                <a:ea typeface="微软雅黑" panose="020B0503020204020204" pitchFamily="34" charset="-122"/>
                <a:cs typeface="Arial" panose="020B0604020202020204" pitchFamily="34" charset="0"/>
              </a:rPr>
              <a:t>，等等</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2. </a:t>
            </a:r>
            <a:r>
              <a:rPr lang="zh-CN" altLang="en-US" dirty="0">
                <a:latin typeface="Arial" panose="020B0604020202020204" pitchFamily="34" charset="0"/>
                <a:ea typeface="微软雅黑" panose="020B0503020204020204" pitchFamily="34" charset="-122"/>
                <a:cs typeface="Arial" panose="020B0604020202020204" pitchFamily="34" charset="0"/>
              </a:rPr>
              <a:t>主推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zero-shot</a:t>
            </a:r>
            <a:r>
              <a:rPr lang="zh-CN" altLang="en-US" dirty="0">
                <a:latin typeface="Arial" panose="020B0604020202020204" pitchFamily="34" charset="0"/>
                <a:ea typeface="微软雅黑" panose="020B0503020204020204" pitchFamily="34" charset="-122"/>
                <a:cs typeface="Arial" panose="020B0604020202020204" pitchFamily="34" charset="0"/>
              </a:rPr>
              <a:t>，而 </a:t>
            </a:r>
            <a:r>
              <a:rPr lang="en-US" altLang="zh-CN" dirty="0">
                <a:latin typeface="Arial" panose="020B0604020202020204" pitchFamily="34" charset="0"/>
                <a:ea typeface="微软雅黑" panose="020B0503020204020204" pitchFamily="34" charset="-122"/>
                <a:cs typeface="Arial" panose="020B0604020202020204" pitchFamily="34" charset="0"/>
              </a:rPr>
              <a:t>GPT-1 </a:t>
            </a:r>
            <a:r>
              <a:rPr lang="zh-CN" altLang="en-US" dirty="0">
                <a:latin typeface="Arial" panose="020B0604020202020204" pitchFamily="34" charset="0"/>
                <a:ea typeface="微软雅黑" panose="020B0503020204020204" pitchFamily="34" charset="-122"/>
                <a:cs typeface="Arial" panose="020B0604020202020204" pitchFamily="34" charset="0"/>
              </a:rPr>
              <a:t>为 </a:t>
            </a:r>
            <a:r>
              <a:rPr lang="en-US" altLang="zh-CN" dirty="0">
                <a:latin typeface="Arial" panose="020B0604020202020204" pitchFamily="34" charset="0"/>
                <a:ea typeface="微软雅黑" panose="020B0503020204020204" pitchFamily="34" charset="-122"/>
                <a:cs typeface="Arial" panose="020B0604020202020204" pitchFamily="34" charset="0"/>
              </a:rPr>
              <a:t>pre-train + fine-tuning</a:t>
            </a:r>
            <a:r>
              <a:rPr lang="zh-CN" altLang="en-US" dirty="0">
                <a:latin typeface="Arial" panose="020B0604020202020204" pitchFamily="34" charset="0"/>
                <a:ea typeface="微软雅黑" panose="020B0503020204020204" pitchFamily="34" charset="-122"/>
                <a:cs typeface="Arial" panose="020B0604020202020204" pitchFamily="34" charset="0"/>
              </a:rPr>
              <a:t>；</a:t>
            </a:r>
            <a:br>
              <a:rPr lang="zh-CN" altLang="en-US" dirty="0">
                <a:latin typeface="Arial" panose="020B0604020202020204" pitchFamily="34" charset="0"/>
                <a:ea typeface="微软雅黑" panose="020B0503020204020204" pitchFamily="34" charset="-122"/>
                <a:cs typeface="Arial" panose="020B0604020202020204" pitchFamily="34" charset="0"/>
              </a:rPr>
            </a:br>
            <a:r>
              <a:rPr lang="en-US" altLang="zh-CN" dirty="0">
                <a:latin typeface="Arial" panose="020B0604020202020204" pitchFamily="34" charset="0"/>
                <a:ea typeface="微软雅黑" panose="020B0503020204020204" pitchFamily="34" charset="-122"/>
                <a:cs typeface="Arial" panose="020B0604020202020204" pitchFamily="34" charset="0"/>
              </a:rPr>
              <a:t>3. 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训练数据规模</a:t>
            </a:r>
            <a:r>
              <a:rPr lang="zh-CN" altLang="en-US" dirty="0">
                <a:latin typeface="Arial" panose="020B0604020202020204" pitchFamily="34" charset="0"/>
                <a:ea typeface="微软雅黑" panose="020B0503020204020204" pitchFamily="34" charset="-122"/>
                <a:cs typeface="Arial" panose="020B0604020202020204" pitchFamily="34" charset="0"/>
              </a:rPr>
              <a:t>更大，</a:t>
            </a:r>
            <a:r>
              <a:rPr lang="en-US" altLang="zh-CN" dirty="0">
                <a:latin typeface="Arial" panose="020B0604020202020204" pitchFamily="34" charset="0"/>
                <a:ea typeface="微软雅黑" panose="020B0503020204020204" pitchFamily="34" charset="-122"/>
                <a:cs typeface="Arial" panose="020B0604020202020204" pitchFamily="34" charset="0"/>
              </a:rPr>
              <a:t>GPT-2 </a:t>
            </a:r>
            <a:r>
              <a:rPr lang="zh-CN" altLang="en-US" dirty="0">
                <a:latin typeface="Arial" panose="020B0604020202020204" pitchFamily="34" charset="0"/>
                <a:ea typeface="微软雅黑" panose="020B0503020204020204" pitchFamily="34" charset="-122"/>
                <a:cs typeface="Arial" panose="020B0604020202020204" pitchFamily="34" charset="0"/>
              </a:rPr>
              <a:t>训练文档 </a:t>
            </a:r>
            <a:r>
              <a:rPr lang="en-US" altLang="zh-CN" dirty="0">
                <a:latin typeface="Arial" panose="020B0604020202020204" pitchFamily="34" charset="0"/>
                <a:ea typeface="微软雅黑" panose="020B0503020204020204" pitchFamily="34" charset="-122"/>
                <a:cs typeface="Arial" panose="020B0604020202020204" pitchFamily="34" charset="0"/>
              </a:rPr>
              <a:t>40G</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GPT-1 </a:t>
            </a:r>
            <a:r>
              <a:rPr lang="zh-CN" altLang="en-US" dirty="0">
                <a:latin typeface="Arial" panose="020B0604020202020204" pitchFamily="34" charset="0"/>
                <a:ea typeface="微软雅黑" panose="020B0503020204020204" pitchFamily="34" charset="-122"/>
                <a:cs typeface="Arial" panose="020B0604020202020204" pitchFamily="34" charset="0"/>
              </a:rPr>
              <a:t>为 </a:t>
            </a:r>
            <a:r>
              <a:rPr lang="en-US" altLang="zh-CN" dirty="0">
                <a:latin typeface="Arial" panose="020B0604020202020204" pitchFamily="34" charset="0"/>
                <a:ea typeface="微软雅黑" panose="020B0503020204020204" pitchFamily="34" charset="-122"/>
                <a:cs typeface="Arial" panose="020B0604020202020204" pitchFamily="34" charset="0"/>
              </a:rPr>
              <a:t>5GB</a:t>
            </a:r>
            <a:r>
              <a:rPr lang="zh-CN" altLang="en-US" dirty="0">
                <a:latin typeface="Arial" panose="020B0604020202020204" pitchFamily="34" charset="0"/>
                <a:ea typeface="微软雅黑" panose="020B0503020204020204" pitchFamily="34" charset="-122"/>
                <a:cs typeface="Arial" panose="020B0604020202020204" pitchFamily="34" charset="0"/>
              </a:rPr>
              <a:t>；</a:t>
            </a:r>
            <a:br>
              <a:rPr lang="zh-CN" altLang="en-US" dirty="0">
                <a:latin typeface="Arial" panose="020B0604020202020204" pitchFamily="34" charset="0"/>
                <a:ea typeface="微软雅黑" panose="020B0503020204020204" pitchFamily="34" charset="-122"/>
                <a:cs typeface="Arial" panose="020B0604020202020204" pitchFamily="34" charset="0"/>
              </a:rPr>
            </a:br>
            <a:r>
              <a:rPr lang="en-US" altLang="zh-CN" dirty="0">
                <a:latin typeface="Arial" panose="020B0604020202020204" pitchFamily="34" charset="0"/>
                <a:ea typeface="微软雅黑" panose="020B0503020204020204" pitchFamily="34" charset="-122"/>
                <a:cs typeface="Arial" panose="020B0604020202020204" pitchFamily="34" charset="0"/>
              </a:rPr>
              <a:t>4. 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模型大小</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GPT-2 </a:t>
            </a:r>
            <a:r>
              <a:rPr lang="zh-CN" altLang="en-US" dirty="0">
                <a:latin typeface="Arial" panose="020B0604020202020204" pitchFamily="34" charset="0"/>
                <a:ea typeface="微软雅黑" panose="020B0503020204020204" pitchFamily="34" charset="-122"/>
                <a:cs typeface="Arial" panose="020B0604020202020204" pitchFamily="34" charset="0"/>
              </a:rPr>
              <a:t>最大 </a:t>
            </a:r>
            <a:r>
              <a:rPr lang="en-US" altLang="zh-CN" dirty="0">
                <a:latin typeface="Arial" panose="020B0604020202020204" pitchFamily="34" charset="0"/>
                <a:ea typeface="微软雅黑" panose="020B0503020204020204" pitchFamily="34" charset="-122"/>
                <a:cs typeface="Arial" panose="020B0604020202020204" pitchFamily="34" charset="0"/>
              </a:rPr>
              <a:t>15 </a:t>
            </a:r>
            <a:r>
              <a:rPr lang="zh-CN" altLang="en-US" dirty="0">
                <a:latin typeface="Arial" panose="020B0604020202020204" pitchFamily="34" charset="0"/>
                <a:ea typeface="微软雅黑" panose="020B0503020204020204" pitchFamily="34" charset="-122"/>
                <a:cs typeface="Arial" panose="020B0604020202020204" pitchFamily="34" charset="0"/>
              </a:rPr>
              <a:t>亿参数，</a:t>
            </a:r>
            <a:r>
              <a:rPr lang="en-US" altLang="zh-CN" dirty="0">
                <a:latin typeface="Arial" panose="020B0604020202020204" pitchFamily="34" charset="0"/>
                <a:ea typeface="微软雅黑" panose="020B0503020204020204" pitchFamily="34" charset="-122"/>
                <a:cs typeface="Arial" panose="020B0604020202020204" pitchFamily="34" charset="0"/>
              </a:rPr>
              <a:t>GPT-1</a:t>
            </a:r>
            <a:r>
              <a:rPr lang="zh-CN" altLang="en-US" dirty="0">
                <a:latin typeface="Arial" panose="020B0604020202020204" pitchFamily="34" charset="0"/>
                <a:ea typeface="微软雅黑" panose="020B0503020204020204" pitchFamily="34" charset="-122"/>
                <a:cs typeface="Arial" panose="020B0604020202020204" pitchFamily="34" charset="0"/>
              </a:rPr>
              <a:t>为 </a:t>
            </a:r>
            <a:r>
              <a:rPr lang="en-US" altLang="zh-CN" dirty="0">
                <a:latin typeface="Arial" panose="020B0604020202020204" pitchFamily="34" charset="0"/>
                <a:ea typeface="微软雅黑" panose="020B0503020204020204" pitchFamily="34" charset="-122"/>
                <a:cs typeface="Arial" panose="020B0604020202020204" pitchFamily="34" charset="0"/>
              </a:rPr>
              <a:t>1 </a:t>
            </a:r>
            <a:r>
              <a:rPr lang="zh-CN" altLang="en-US" dirty="0">
                <a:latin typeface="Arial" panose="020B0604020202020204" pitchFamily="34" charset="0"/>
                <a:ea typeface="微软雅黑" panose="020B0503020204020204" pitchFamily="34" charset="-122"/>
                <a:cs typeface="Arial" panose="020B0604020202020204" pitchFamily="34" charset="0"/>
              </a:rPr>
              <a:t>亿参数；</a:t>
            </a:r>
            <a:br>
              <a:rPr lang="zh-CN" altLang="en-US" dirty="0">
                <a:latin typeface="Arial" panose="020B0604020202020204" pitchFamily="34" charset="0"/>
                <a:ea typeface="微软雅黑" panose="020B0503020204020204" pitchFamily="34" charset="-122"/>
                <a:cs typeface="Arial" panose="020B0604020202020204" pitchFamily="34" charset="0"/>
              </a:rPr>
            </a:br>
            <a:r>
              <a:rPr lang="en-US" altLang="zh-CN" dirty="0">
                <a:latin typeface="Arial" panose="020B0604020202020204" pitchFamily="34" charset="0"/>
                <a:ea typeface="微软雅黑" panose="020B0503020204020204" pitchFamily="34" charset="-122"/>
                <a:cs typeface="Arial" panose="020B0604020202020204" pitchFamily="34" charset="0"/>
              </a:rPr>
              <a:t>5. 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模型结构</a:t>
            </a:r>
            <a:r>
              <a:rPr lang="zh-CN" altLang="en-US" dirty="0">
                <a:latin typeface="Arial" panose="020B0604020202020204" pitchFamily="34" charset="0"/>
                <a:ea typeface="微软雅黑" panose="020B0503020204020204" pitchFamily="34" charset="-122"/>
                <a:cs typeface="Arial" panose="020B0604020202020204" pitchFamily="34" charset="0"/>
              </a:rPr>
              <a:t>调整，层归一化和参数初始化方式；</a:t>
            </a:r>
            <a:br>
              <a:rPr lang="zh-CN" altLang="en-US" dirty="0">
                <a:latin typeface="Arial" panose="020B0604020202020204" pitchFamily="34" charset="0"/>
                <a:ea typeface="微软雅黑" panose="020B0503020204020204" pitchFamily="34" charset="-122"/>
                <a:cs typeface="Arial" panose="020B0604020202020204" pitchFamily="34" charset="0"/>
              </a:rPr>
            </a:b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111D99FA-6432-00D6-2B82-F7A733BBB124}"/>
              </a:ext>
            </a:extLst>
          </p:cNvPr>
          <p:cNvSpPr>
            <a:spLocks noGrp="1"/>
          </p:cNvSpPr>
          <p:nvPr>
            <p:ph type="sldNum" sz="quarter" idx="4"/>
          </p:nvPr>
        </p:nvSpPr>
        <p:spPr/>
        <p:txBody>
          <a:bodyPr/>
          <a:lstStyle/>
          <a:p>
            <a:r>
              <a:rPr lang="en-US" altLang="zh-CN"/>
              <a:t>&lt; </a:t>
            </a:r>
            <a:fld id="{A548B57D-AE10-4CF7-A9DF-59FEFA91B28E}" type="slidenum">
              <a:rPr lang="zh-CN" altLang="en-US" smtClean="0"/>
              <a:pPr/>
              <a:t>49</a:t>
            </a:fld>
            <a:r>
              <a:rPr lang="en-US" altLang="zh-CN"/>
              <a:t>/ 61 &gt;</a:t>
            </a:r>
            <a:endParaRPr lang="zh-CN" altLang="en-US" dirty="0"/>
          </a:p>
        </p:txBody>
      </p:sp>
    </p:spTree>
    <p:extLst>
      <p:ext uri="{BB962C8B-B14F-4D97-AF65-F5344CB8AC3E}">
        <p14:creationId xmlns:p14="http://schemas.microsoft.com/office/powerpoint/2010/main" val="3067524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GPT-3</a:t>
            </a:r>
            <a:endParaRPr lang="zh-CN" altLang="en-US" dirty="0">
              <a:sym typeface="Arial" panose="020B0604020202020204" pitchFamily="34" charset="0"/>
            </a:endParaRPr>
          </a:p>
        </p:txBody>
      </p:sp>
      <p:sp>
        <p:nvSpPr>
          <p:cNvPr id="3" name="文本框 2">
            <a:extLst>
              <a:ext uri="{FF2B5EF4-FFF2-40B4-BE49-F238E27FC236}">
                <a16:creationId xmlns:a16="http://schemas.microsoft.com/office/drawing/2014/main" id="{F815D243-5797-3159-E141-0F8814944FBB}"/>
              </a:ext>
            </a:extLst>
          </p:cNvPr>
          <p:cNvSpPr txBox="1"/>
          <p:nvPr/>
        </p:nvSpPr>
        <p:spPr>
          <a:xfrm>
            <a:off x="445443" y="1023784"/>
            <a:ext cx="10045526" cy="1289456"/>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p"/>
            </a:pPr>
            <a:r>
              <a:rPr lang="en-US" altLang="zh-CN" b="1" dirty="0">
                <a:solidFill>
                  <a:schemeClr val="accent1"/>
                </a:solidFill>
                <a:latin typeface="Arial" panose="020B0604020202020204" pitchFamily="34" charset="0"/>
                <a:ea typeface="微软雅黑" panose="020B0503020204020204" pitchFamily="34" charset="-122"/>
                <a:cs typeface="Arial" panose="020B0604020202020204" pitchFamily="34" charset="0"/>
              </a:rPr>
              <a:t>Few</a:t>
            </a:r>
            <a:r>
              <a:rPr lang="en-US" altLang="zh-CN" sz="1800" b="1"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-shot</a:t>
            </a:r>
          </a:p>
          <a:p>
            <a:pPr algn="l">
              <a:lnSpc>
                <a:spcPct val="150000"/>
              </a:lnSpc>
              <a:buClr>
                <a:schemeClr val="accent1"/>
              </a:buClr>
            </a:pPr>
            <a:r>
              <a:rPr lang="zh-CN" altLang="en-US" sz="1800" i="0" u="none" strike="noStrike" baseline="0" dirty="0">
                <a:latin typeface="Arial" panose="020B0604020202020204" pitchFamily="34" charset="0"/>
                <a:ea typeface="微软雅黑" panose="020B0503020204020204" pitchFamily="34" charset="-122"/>
                <a:cs typeface="Arial" panose="020B0604020202020204" pitchFamily="34" charset="0"/>
              </a:rPr>
              <a:t>不再去追求极致的不需要任何样本就可以表现很好的模型，而是考虑像人类的学习方式那样，仅仅使用</a:t>
            </a:r>
            <a:r>
              <a:rPr lang="zh-CN" altLang="en-US" sz="180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极少数样本</a:t>
            </a:r>
            <a:r>
              <a:rPr lang="zh-CN" altLang="en-US" sz="1800" i="0" u="none" strike="noStrike" baseline="0" dirty="0">
                <a:latin typeface="Arial" panose="020B0604020202020204" pitchFamily="34" charset="0"/>
                <a:ea typeface="微软雅黑" panose="020B0503020204020204" pitchFamily="34" charset="-122"/>
                <a:cs typeface="Arial" panose="020B0604020202020204" pitchFamily="34" charset="0"/>
              </a:rPr>
              <a:t>就可以掌握某一个任务。</a:t>
            </a:r>
          </a:p>
        </p:txBody>
      </p:sp>
      <p:pic>
        <p:nvPicPr>
          <p:cNvPr id="7" name="图片 6">
            <a:extLst>
              <a:ext uri="{FF2B5EF4-FFF2-40B4-BE49-F238E27FC236}">
                <a16:creationId xmlns:a16="http://schemas.microsoft.com/office/drawing/2014/main" id="{53C1879D-DB0F-68F6-3465-1BEEF45AFE97}"/>
              </a:ext>
            </a:extLst>
          </p:cNvPr>
          <p:cNvPicPr>
            <a:picLocks noChangeAspect="1"/>
          </p:cNvPicPr>
          <p:nvPr/>
        </p:nvPicPr>
        <p:blipFill>
          <a:blip r:embed="rId3"/>
          <a:stretch>
            <a:fillRect/>
          </a:stretch>
        </p:blipFill>
        <p:spPr>
          <a:xfrm>
            <a:off x="445443" y="2534980"/>
            <a:ext cx="5744713" cy="1607177"/>
          </a:xfrm>
          <a:prstGeom prst="rect">
            <a:avLst/>
          </a:prstGeom>
        </p:spPr>
      </p:pic>
      <p:sp>
        <p:nvSpPr>
          <p:cNvPr id="9" name="文本框 8">
            <a:extLst>
              <a:ext uri="{FF2B5EF4-FFF2-40B4-BE49-F238E27FC236}">
                <a16:creationId xmlns:a16="http://schemas.microsoft.com/office/drawing/2014/main" id="{460C41E6-AFBB-9A03-9E6D-F47BADBC958E}"/>
              </a:ext>
            </a:extLst>
          </p:cNvPr>
          <p:cNvSpPr txBox="1"/>
          <p:nvPr/>
        </p:nvSpPr>
        <p:spPr>
          <a:xfrm>
            <a:off x="521865" y="4585637"/>
            <a:ext cx="10230034" cy="1289456"/>
          </a:xfrm>
          <a:prstGeom prst="rect">
            <a:avLst/>
          </a:prstGeom>
          <a:noFill/>
        </p:spPr>
        <p:txBody>
          <a:bodyPr wrap="square">
            <a:spAutoFit/>
          </a:bodyPr>
          <a:lstStyle/>
          <a:p>
            <a:pPr marL="285750" indent="-285750">
              <a:lnSpc>
                <a:spcPct val="150000"/>
              </a:lnSpc>
              <a:buClr>
                <a:schemeClr val="accent1"/>
              </a:buClr>
              <a:buFont typeface="Wingdings" panose="05000000000000000000" pitchFamily="2" charset="2"/>
              <a:buChar char="p"/>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Dense attention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：每个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token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之间两两计算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attention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，复杂度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O(n²)</a:t>
            </a:r>
          </a:p>
          <a:p>
            <a:pPr marL="285750" indent="-285750">
              <a:lnSpc>
                <a:spcPct val="150000"/>
              </a:lnSpc>
              <a:buClr>
                <a:schemeClr val="accent1"/>
              </a:buClr>
              <a:buFont typeface="Wingdings" panose="05000000000000000000" pitchFamily="2" charset="2"/>
              <a:buChar char="p"/>
            </a:pP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Sparse attention</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每个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token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只与其他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token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的一个子集计算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attention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，除了相对距离不超过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k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以及相对距离为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k</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2k</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3k</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token</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，其他所有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token </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的注意力都设为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r>
              <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rPr>
              <a:t>，复杂度 </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O(</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n*</a:t>
            </a:r>
            <a:r>
              <a:rPr lang="en-US" altLang="zh-CN" dirty="0" err="1">
                <a:solidFill>
                  <a:srgbClr val="C00000"/>
                </a:solidFill>
                <a:latin typeface="Arial" panose="020B0604020202020204" pitchFamily="34" charset="0"/>
                <a:ea typeface="微软雅黑" panose="020B0503020204020204" pitchFamily="34" charset="-122"/>
                <a:cs typeface="Arial" panose="020B0604020202020204" pitchFamily="34" charset="0"/>
              </a:rPr>
              <a:t>logn</a:t>
            </a: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zh-CN" altLang="en-US"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 name="组合 12">
            <a:extLst>
              <a:ext uri="{FF2B5EF4-FFF2-40B4-BE49-F238E27FC236}">
                <a16:creationId xmlns:a16="http://schemas.microsoft.com/office/drawing/2014/main" id="{81333FFF-C394-B453-0579-CE7E0AEE1991}"/>
              </a:ext>
            </a:extLst>
          </p:cNvPr>
          <p:cNvGrpSpPr/>
          <p:nvPr/>
        </p:nvGrpSpPr>
        <p:grpSpPr>
          <a:xfrm>
            <a:off x="6981209" y="2511336"/>
            <a:ext cx="4694327" cy="1630821"/>
            <a:chOff x="7052230" y="2293108"/>
            <a:chExt cx="4694327" cy="1630821"/>
          </a:xfrm>
        </p:grpSpPr>
        <p:pic>
          <p:nvPicPr>
            <p:cNvPr id="11" name="图片 10">
              <a:extLst>
                <a:ext uri="{FF2B5EF4-FFF2-40B4-BE49-F238E27FC236}">
                  <a16:creationId xmlns:a16="http://schemas.microsoft.com/office/drawing/2014/main" id="{46F0A7E8-F5BF-1A6A-416F-867D58388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230" y="2293108"/>
              <a:ext cx="4694327" cy="1630821"/>
            </a:xfrm>
            <a:prstGeom prst="rect">
              <a:avLst/>
            </a:prstGeom>
          </p:spPr>
        </p:pic>
        <p:sp>
          <p:nvSpPr>
            <p:cNvPr id="12" name="矩形 11">
              <a:extLst>
                <a:ext uri="{FF2B5EF4-FFF2-40B4-BE49-F238E27FC236}">
                  <a16:creationId xmlns:a16="http://schemas.microsoft.com/office/drawing/2014/main" id="{77AFA6DC-F619-CE01-CDA0-9887EB9D51F2}"/>
                </a:ext>
              </a:extLst>
            </p:cNvPr>
            <p:cNvSpPr/>
            <p:nvPr/>
          </p:nvSpPr>
          <p:spPr>
            <a:xfrm>
              <a:off x="10545275" y="3583827"/>
              <a:ext cx="1137739" cy="251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灯片编号占位符 4">
            <a:extLst>
              <a:ext uri="{FF2B5EF4-FFF2-40B4-BE49-F238E27FC236}">
                <a16:creationId xmlns:a16="http://schemas.microsoft.com/office/drawing/2014/main" id="{4A4BCDE2-0333-7EB6-9046-B093DED1BEA0}"/>
              </a:ext>
            </a:extLst>
          </p:cNvPr>
          <p:cNvSpPr>
            <a:spLocks noGrp="1"/>
          </p:cNvSpPr>
          <p:nvPr>
            <p:ph type="sldNum" sz="quarter" idx="4"/>
          </p:nvPr>
        </p:nvSpPr>
        <p:spPr/>
        <p:txBody>
          <a:bodyPr/>
          <a:lstStyle/>
          <a:p>
            <a:r>
              <a:rPr lang="en-US" altLang="zh-CN"/>
              <a:t>&lt; </a:t>
            </a:r>
            <a:fld id="{A548B57D-AE10-4CF7-A9DF-59FEFA91B28E}" type="slidenum">
              <a:rPr lang="zh-CN" altLang="en-US" smtClean="0"/>
              <a:pPr/>
              <a:t>50</a:t>
            </a:fld>
            <a:r>
              <a:rPr lang="en-US" altLang="zh-CN"/>
              <a:t>/ 61 &gt;</a:t>
            </a:r>
            <a:endParaRPr lang="zh-CN" altLang="en-US" dirty="0"/>
          </a:p>
        </p:txBody>
      </p:sp>
    </p:spTree>
    <p:extLst>
      <p:ext uri="{BB962C8B-B14F-4D97-AF65-F5344CB8AC3E}">
        <p14:creationId xmlns:p14="http://schemas.microsoft.com/office/powerpoint/2010/main" val="2989009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GPT-3 </a:t>
            </a:r>
            <a:r>
              <a:rPr lang="zh-CN" altLang="en-US" dirty="0">
                <a:sym typeface="Arial" panose="020B0604020202020204" pitchFamily="34" charset="0"/>
              </a:rPr>
              <a:t>与 </a:t>
            </a:r>
            <a:r>
              <a:rPr lang="en-US" altLang="zh-CN" dirty="0">
                <a:sym typeface="Arial" panose="020B0604020202020204" pitchFamily="34" charset="0"/>
              </a:rPr>
              <a:t>GPT-2</a:t>
            </a:r>
            <a:r>
              <a:rPr lang="zh-CN" altLang="en-US" dirty="0">
                <a:sym typeface="Arial" panose="020B0604020202020204" pitchFamily="34" charset="0"/>
              </a:rPr>
              <a:t>的区别</a:t>
            </a:r>
          </a:p>
        </p:txBody>
      </p:sp>
      <p:sp>
        <p:nvSpPr>
          <p:cNvPr id="4" name="文本框 3">
            <a:extLst>
              <a:ext uri="{FF2B5EF4-FFF2-40B4-BE49-F238E27FC236}">
                <a16:creationId xmlns:a16="http://schemas.microsoft.com/office/drawing/2014/main" id="{50265619-FA12-69B6-F89E-17C8F2A7846F}"/>
              </a:ext>
            </a:extLst>
          </p:cNvPr>
          <p:cNvSpPr txBox="1"/>
          <p:nvPr/>
        </p:nvSpPr>
        <p:spPr>
          <a:xfrm>
            <a:off x="807867" y="1531332"/>
            <a:ext cx="10185647" cy="2951449"/>
          </a:xfrm>
          <a:prstGeom prst="rect">
            <a:avLst/>
          </a:prstGeom>
          <a:noFill/>
        </p:spPr>
        <p:txBody>
          <a:bodyPr wrap="square">
            <a:spAutoFit/>
          </a:bodyPr>
          <a:lstStyle/>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1.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训练参数：</a:t>
            </a:r>
            <a:r>
              <a:rPr lang="en-US" altLang="zh-CN" dirty="0">
                <a:latin typeface="Arial" panose="020B0604020202020204" pitchFamily="34" charset="0"/>
                <a:ea typeface="微软雅黑" panose="020B0503020204020204" pitchFamily="34" charset="-122"/>
                <a:cs typeface="Arial" panose="020B0604020202020204" pitchFamily="34" charset="0"/>
              </a:rPr>
              <a:t> Decoder ×48 </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 Decoder × 96</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 L</a:t>
            </a:r>
            <a:r>
              <a:rPr lang="en-US" altLang="zh-CN" baseline="-25000" dirty="0">
                <a:latin typeface="Arial" panose="020B0604020202020204" pitchFamily="34" charset="0"/>
                <a:ea typeface="微软雅黑" panose="020B0503020204020204" pitchFamily="34" charset="-122"/>
                <a:cs typeface="Arial" panose="020B0604020202020204" pitchFamily="34" charset="0"/>
              </a:rPr>
              <a:t>seq</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1600 </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en-US" altLang="zh-CN" dirty="0">
                <a:latin typeface="Arial" panose="020B0604020202020204" pitchFamily="34" charset="0"/>
                <a:ea typeface="微软雅黑" panose="020B0503020204020204" pitchFamily="34" charset="-122"/>
                <a:cs typeface="Arial" panose="020B0604020202020204" pitchFamily="34" charset="0"/>
              </a:rPr>
              <a:t>12888</a:t>
            </a:r>
            <a:r>
              <a:rPr lang="zh-CN" altLang="en-US" dirty="0">
                <a:latin typeface="Arial" panose="020B0604020202020204" pitchFamily="34" charset="0"/>
                <a:ea typeface="微软雅黑" panose="020B0503020204020204" pitchFamily="34" charset="-122"/>
                <a:cs typeface="Arial" panose="020B0604020202020204" pitchFamily="34" charset="0"/>
              </a:rPr>
              <a:t>，上文窗口大小从 </a:t>
            </a:r>
            <a:r>
              <a:rPr lang="en-US" altLang="zh-CN" dirty="0">
                <a:latin typeface="Arial" panose="020B0604020202020204" pitchFamily="34" charset="0"/>
                <a:ea typeface="微软雅黑" panose="020B0503020204020204" pitchFamily="34" charset="-122"/>
                <a:cs typeface="Arial" panose="020B0604020202020204" pitchFamily="34" charset="0"/>
              </a:rPr>
              <a:t>1024 </a:t>
            </a:r>
            <a:r>
              <a:rPr lang="zh-CN" altLang="en-US" dirty="0">
                <a:latin typeface="Arial" panose="020B0604020202020204" pitchFamily="34" charset="0"/>
                <a:ea typeface="微软雅黑" panose="020B0503020204020204" pitchFamily="34" charset="-122"/>
                <a:cs typeface="Arial" panose="020B0604020202020204" pitchFamily="34" charset="0"/>
              </a:rPr>
              <a:t>增加到 </a:t>
            </a:r>
            <a:r>
              <a:rPr lang="en-US" altLang="zh-CN" dirty="0">
                <a:latin typeface="Arial" panose="020B0604020202020204" pitchFamily="34" charset="0"/>
                <a:ea typeface="微软雅黑" panose="020B0503020204020204" pitchFamily="34" charset="-122"/>
                <a:cs typeface="Arial" panose="020B0604020202020204" pitchFamily="34" charset="0"/>
              </a:rPr>
              <a:t>2048, </a:t>
            </a:r>
            <a:r>
              <a:rPr lang="zh-CN" altLang="en-US" dirty="0">
                <a:latin typeface="Arial" panose="020B0604020202020204" pitchFamily="34" charset="0"/>
                <a:ea typeface="微软雅黑" panose="020B0503020204020204" pitchFamily="34" charset="-122"/>
                <a:cs typeface="Arial" panose="020B0604020202020204" pitchFamily="34" charset="0"/>
              </a:rPr>
              <a:t>等等</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2. </a:t>
            </a:r>
            <a:r>
              <a:rPr lang="zh-CN" altLang="en-US" dirty="0">
                <a:latin typeface="Arial" panose="020B0604020202020204" pitchFamily="34" charset="0"/>
                <a:ea typeface="微软雅黑" panose="020B0503020204020204" pitchFamily="34" charset="-122"/>
                <a:cs typeface="Arial" panose="020B0604020202020204" pitchFamily="34" charset="0"/>
              </a:rPr>
              <a:t>交替使用</a:t>
            </a:r>
            <a:r>
              <a:rPr lang="en-US" altLang="zh-CN" dirty="0">
                <a:latin typeface="Arial" panose="020B0604020202020204" pitchFamily="34" charset="0"/>
                <a:ea typeface="微软雅黑" panose="020B0503020204020204" pitchFamily="34" charset="-122"/>
                <a:cs typeface="Arial" panose="020B0604020202020204" pitchFamily="34" charset="0"/>
              </a:rPr>
              <a:t>Dense attention </a:t>
            </a:r>
            <a:r>
              <a:rPr lang="zh-CN" altLang="en-US" dirty="0">
                <a:latin typeface="Arial" panose="020B0604020202020204" pitchFamily="34" charset="0"/>
                <a:ea typeface="微软雅黑" panose="020B0503020204020204" pitchFamily="34" charset="-122"/>
                <a:cs typeface="Arial" panose="020B0604020202020204" pitchFamily="34" charset="0"/>
              </a:rPr>
              <a:t>和 </a:t>
            </a:r>
            <a:r>
              <a:rPr lang="en-US" altLang="zh-CN" dirty="0">
                <a:latin typeface="Arial" panose="020B0604020202020204" pitchFamily="34" charset="0"/>
                <a:ea typeface="微软雅黑" panose="020B0503020204020204" pitchFamily="34" charset="-122"/>
                <a:cs typeface="Arial" panose="020B0604020202020204" pitchFamily="34" charset="0"/>
              </a:rPr>
              <a:t>Sparse attention</a:t>
            </a: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3.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效果上</a:t>
            </a:r>
            <a:r>
              <a:rPr lang="zh-CN" altLang="en-US" dirty="0">
                <a:latin typeface="Arial" panose="020B0604020202020204" pitchFamily="34" charset="0"/>
                <a:ea typeface="微软雅黑" panose="020B0503020204020204" pitchFamily="34" charset="-122"/>
                <a:cs typeface="Arial" panose="020B0604020202020204" pitchFamily="34" charset="0"/>
              </a:rPr>
              <a:t>，超出 </a:t>
            </a:r>
            <a:r>
              <a:rPr lang="en-US" altLang="zh-CN" dirty="0">
                <a:latin typeface="Arial" panose="020B0604020202020204" pitchFamily="34" charset="0"/>
                <a:ea typeface="微软雅黑" panose="020B0503020204020204" pitchFamily="34" charset="-122"/>
                <a:cs typeface="Arial" panose="020B0604020202020204" pitchFamily="34" charset="0"/>
              </a:rPr>
              <a:t>GPT-2 </a:t>
            </a:r>
            <a:r>
              <a:rPr lang="zh-CN" altLang="en-US" dirty="0">
                <a:latin typeface="Arial" panose="020B0604020202020204" pitchFamily="34" charset="0"/>
                <a:ea typeface="微软雅黑" panose="020B0503020204020204" pitchFamily="34" charset="-122"/>
                <a:cs typeface="Arial" panose="020B0604020202020204" pitchFamily="34" charset="0"/>
              </a:rPr>
              <a:t>非常多，能生成人类难以区分的新闻文章；</a:t>
            </a: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4. </a:t>
            </a:r>
            <a:r>
              <a:rPr lang="zh-CN" altLang="en-US" dirty="0">
                <a:latin typeface="Arial" panose="020B0604020202020204" pitchFamily="34" charset="0"/>
                <a:ea typeface="微软雅黑" panose="020B0503020204020204" pitchFamily="34" charset="-122"/>
                <a:cs typeface="Arial" panose="020B0604020202020204" pitchFamily="34" charset="0"/>
              </a:rPr>
              <a:t>主推 </a:t>
            </a:r>
            <a:r>
              <a:rPr lang="en-US" altLang="zh-CN" dirty="0">
                <a:latin typeface="Arial" panose="020B0604020202020204" pitchFamily="34" charset="0"/>
                <a:ea typeface="微软雅黑" panose="020B0503020204020204" pitchFamily="34" charset="-122"/>
                <a:cs typeface="Arial" panose="020B0604020202020204" pitchFamily="34" charset="0"/>
              </a:rPr>
              <a:t>few-shot</a:t>
            </a:r>
            <a:r>
              <a:rPr lang="zh-CN" altLang="en-US" dirty="0">
                <a:latin typeface="Arial" panose="020B0604020202020204" pitchFamily="34" charset="0"/>
                <a:ea typeface="微软雅黑" panose="020B0503020204020204" pitchFamily="34" charset="-122"/>
                <a:cs typeface="Arial" panose="020B0604020202020204" pitchFamily="34" charset="0"/>
              </a:rPr>
              <a:t>，相比于 </a:t>
            </a:r>
            <a:r>
              <a:rPr lang="en-US" altLang="zh-CN" dirty="0">
                <a:latin typeface="Arial" panose="020B0604020202020204" pitchFamily="34" charset="0"/>
                <a:ea typeface="微软雅黑" panose="020B0503020204020204" pitchFamily="34" charset="-122"/>
                <a:cs typeface="Arial" panose="020B0604020202020204" pitchFamily="34" charset="0"/>
              </a:rPr>
              <a:t>GPT-2 </a:t>
            </a:r>
            <a:r>
              <a:rPr lang="zh-CN" altLang="en-US" dirty="0">
                <a:latin typeface="Arial" panose="020B0604020202020204" pitchFamily="34" charset="0"/>
                <a:ea typeface="微软雅黑" panose="020B0503020204020204" pitchFamily="34" charset="-122"/>
                <a:cs typeface="Arial" panose="020B0604020202020204" pitchFamily="34" charset="0"/>
              </a:rPr>
              <a:t>的 </a:t>
            </a:r>
            <a:r>
              <a:rPr lang="en-US" altLang="zh-CN" dirty="0">
                <a:latin typeface="Arial" panose="020B0604020202020204" pitchFamily="34" charset="0"/>
                <a:ea typeface="微软雅黑" panose="020B0503020204020204" pitchFamily="34" charset="-122"/>
                <a:cs typeface="Arial" panose="020B0604020202020204" pitchFamily="34" charset="0"/>
              </a:rPr>
              <a:t>zero-shot</a:t>
            </a:r>
            <a:r>
              <a:rPr lang="zh-CN" altLang="en-US" dirty="0">
                <a:latin typeface="Arial" panose="020B0604020202020204" pitchFamily="34" charset="0"/>
                <a:ea typeface="微软雅黑" panose="020B0503020204020204" pitchFamily="34" charset="-122"/>
                <a:cs typeface="Arial" panose="020B0604020202020204" pitchFamily="34" charset="0"/>
              </a:rPr>
              <a:t>，具有很强的创新性；</a:t>
            </a: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4. </a:t>
            </a:r>
            <a:r>
              <a:rPr lang="zh-CN" altLang="en-US" dirty="0">
                <a:latin typeface="Arial" panose="020B0604020202020204" pitchFamily="34" charset="0"/>
                <a:ea typeface="微软雅黑" panose="020B0503020204020204" pitchFamily="34" charset="-122"/>
                <a:cs typeface="Arial" panose="020B0604020202020204" pitchFamily="34" charset="0"/>
              </a:rPr>
              <a:t>海量训练语料 </a:t>
            </a:r>
            <a:r>
              <a:rPr lang="en-US" altLang="zh-CN" dirty="0">
                <a:latin typeface="Arial" panose="020B0604020202020204" pitchFamily="34" charset="0"/>
                <a:ea typeface="微软雅黑" panose="020B0503020204020204" pitchFamily="34" charset="-122"/>
                <a:cs typeface="Arial" panose="020B0604020202020204" pitchFamily="34" charset="0"/>
              </a:rPr>
              <a:t>45TB</a:t>
            </a:r>
            <a:r>
              <a:rPr lang="zh-CN" altLang="en-US" dirty="0">
                <a:latin typeface="Arial" panose="020B0604020202020204" pitchFamily="34" charset="0"/>
                <a:ea typeface="微软雅黑" panose="020B0503020204020204" pitchFamily="34" charset="-122"/>
                <a:cs typeface="Arial" panose="020B0604020202020204" pitchFamily="34" charset="0"/>
              </a:rPr>
              <a:t>（清洗后 </a:t>
            </a:r>
            <a:r>
              <a:rPr lang="en-US" altLang="zh-CN" dirty="0">
                <a:latin typeface="Arial" panose="020B0604020202020204" pitchFamily="34" charset="0"/>
                <a:ea typeface="微软雅黑" panose="020B0503020204020204" pitchFamily="34" charset="-122"/>
                <a:cs typeface="Arial" panose="020B0604020202020204" pitchFamily="34" charset="0"/>
              </a:rPr>
              <a:t>570GB</a:t>
            </a:r>
            <a:r>
              <a:rPr lang="zh-CN" altLang="en-US" dirty="0">
                <a:latin typeface="Arial" panose="020B0604020202020204" pitchFamily="34" charset="0"/>
                <a:ea typeface="微软雅黑" panose="020B0503020204020204" pitchFamily="34" charset="-122"/>
                <a:cs typeface="Arial" panose="020B0604020202020204" pitchFamily="34" charset="0"/>
              </a:rPr>
              <a:t>）</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r>
              <a:rPr lang="en-US" altLang="zh-CN" dirty="0">
                <a:latin typeface="Arial" panose="020B0604020202020204" pitchFamily="34" charset="0"/>
                <a:ea typeface="微软雅黑" panose="020B0503020204020204" pitchFamily="34" charset="-122"/>
                <a:cs typeface="Arial" panose="020B0604020202020204" pitchFamily="34" charset="0"/>
              </a:rPr>
              <a:t>5. </a:t>
            </a:r>
            <a:r>
              <a:rPr lang="zh-CN" altLang="en-US" dirty="0">
                <a:latin typeface="Arial" panose="020B0604020202020204" pitchFamily="34" charset="0"/>
                <a:ea typeface="微软雅黑" panose="020B0503020204020204" pitchFamily="34" charset="-122"/>
                <a:cs typeface="Arial" panose="020B0604020202020204" pitchFamily="34" charset="0"/>
              </a:rPr>
              <a:t>海量模型参数，最大模型为</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1750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亿</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GPT-2 </a:t>
            </a:r>
            <a:r>
              <a:rPr lang="zh-CN" altLang="en-US" dirty="0">
                <a:latin typeface="Arial" panose="020B0604020202020204" pitchFamily="34" charset="0"/>
                <a:ea typeface="微软雅黑" panose="020B0503020204020204" pitchFamily="34" charset="-122"/>
                <a:cs typeface="Arial" panose="020B0604020202020204" pitchFamily="34" charset="0"/>
              </a:rPr>
              <a:t>最大为 </a:t>
            </a:r>
            <a:r>
              <a:rPr lang="en-US" altLang="zh-CN" dirty="0">
                <a:latin typeface="Arial" panose="020B0604020202020204" pitchFamily="34" charset="0"/>
                <a:ea typeface="微软雅黑" panose="020B0503020204020204" pitchFamily="34" charset="-122"/>
                <a:cs typeface="Arial" panose="020B0604020202020204" pitchFamily="34" charset="0"/>
              </a:rPr>
              <a:t>15 </a:t>
            </a:r>
            <a:r>
              <a:rPr lang="zh-CN" altLang="en-US" dirty="0">
                <a:latin typeface="Arial" panose="020B0604020202020204" pitchFamily="34" charset="0"/>
                <a:ea typeface="微软雅黑" panose="020B0503020204020204" pitchFamily="34" charset="-122"/>
                <a:cs typeface="Arial" panose="020B0604020202020204" pitchFamily="34" charset="0"/>
              </a:rPr>
              <a:t>亿参数</a:t>
            </a: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10C40CAB-D2BA-F21F-AE77-9B109762164C}"/>
              </a:ext>
            </a:extLst>
          </p:cNvPr>
          <p:cNvSpPr>
            <a:spLocks noGrp="1"/>
          </p:cNvSpPr>
          <p:nvPr>
            <p:ph type="sldNum" sz="quarter" idx="4"/>
          </p:nvPr>
        </p:nvSpPr>
        <p:spPr/>
        <p:txBody>
          <a:bodyPr/>
          <a:lstStyle/>
          <a:p>
            <a:r>
              <a:rPr lang="en-US" altLang="zh-CN"/>
              <a:t>&lt; </a:t>
            </a:r>
            <a:fld id="{A548B57D-AE10-4CF7-A9DF-59FEFA91B28E}" type="slidenum">
              <a:rPr lang="zh-CN" altLang="en-US" smtClean="0"/>
              <a:pPr/>
              <a:t>51</a:t>
            </a:fld>
            <a:r>
              <a:rPr lang="en-US" altLang="zh-CN"/>
              <a:t>/ 61 &gt;</a:t>
            </a:r>
            <a:endParaRPr lang="zh-CN" altLang="en-US" dirty="0"/>
          </a:p>
        </p:txBody>
      </p:sp>
    </p:spTree>
    <p:extLst>
      <p:ext uri="{BB962C8B-B14F-4D97-AF65-F5344CB8AC3E}">
        <p14:creationId xmlns:p14="http://schemas.microsoft.com/office/powerpoint/2010/main" val="545877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GPT-3</a:t>
            </a:r>
            <a:r>
              <a:rPr lang="zh-CN" altLang="en-US" dirty="0">
                <a:sym typeface="Arial" panose="020B0604020202020204" pitchFamily="34" charset="0"/>
              </a:rPr>
              <a:t>的局限性</a:t>
            </a:r>
          </a:p>
        </p:txBody>
      </p:sp>
      <p:sp>
        <p:nvSpPr>
          <p:cNvPr id="4" name="文本框 3">
            <a:extLst>
              <a:ext uri="{FF2B5EF4-FFF2-40B4-BE49-F238E27FC236}">
                <a16:creationId xmlns:a16="http://schemas.microsoft.com/office/drawing/2014/main" id="{2CBE7BE2-C4CB-B5AA-2A63-F5A459557776}"/>
              </a:ext>
            </a:extLst>
          </p:cNvPr>
          <p:cNvSpPr txBox="1"/>
          <p:nvPr/>
        </p:nvSpPr>
        <p:spPr>
          <a:xfrm>
            <a:off x="588146" y="1193488"/>
            <a:ext cx="10784150" cy="2535951"/>
          </a:xfrm>
          <a:prstGeom prst="rect">
            <a:avLst/>
          </a:prstGeom>
          <a:noFill/>
        </p:spPr>
        <p:txBody>
          <a:bodyPr wrap="square">
            <a:spAutoFit/>
          </a:bodyPr>
          <a:lstStyle/>
          <a:p>
            <a:pPr marL="285750" indent="-285750">
              <a:lnSpc>
                <a:spcPct val="150000"/>
              </a:lnSpc>
              <a:buClr>
                <a:schemeClr val="accent1"/>
              </a:buClr>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Arial" panose="020B0604020202020204" pitchFamily="34" charset="0"/>
              </a:rPr>
              <a:t>带有偏见的，不真实的，有害的造成负面社会影响的信息</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Arial" panose="020B0604020202020204" pitchFamily="34" charset="0"/>
              </a:rPr>
              <a:t>他并不按人类喜欢的表达方式去说话</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Clr>
                <a:schemeClr val="accent1"/>
              </a:buClr>
              <a:buFont typeface="Arial" panose="020B0604020202020204" pitchFamily="34" charset="0"/>
              <a:buChar cha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buClr>
                <a:schemeClr val="accent1"/>
              </a:buClr>
            </a:pPr>
            <a:r>
              <a:rPr lang="zh-CN" altLang="en-US" dirty="0">
                <a:latin typeface="Arial" panose="020B0604020202020204" pitchFamily="34" charset="0"/>
                <a:ea typeface="微软雅黑" panose="020B0503020204020204" pitchFamily="34" charset="-122"/>
                <a:cs typeface="Arial" panose="020B0604020202020204" pitchFamily="34" charset="0"/>
              </a:rPr>
              <a:t>在这个背景下，</a:t>
            </a:r>
            <a:r>
              <a:rPr lang="en-US" altLang="zh-CN" dirty="0">
                <a:latin typeface="Arial" panose="020B0604020202020204" pitchFamily="34" charset="0"/>
                <a:ea typeface="微软雅黑" panose="020B0503020204020204" pitchFamily="34" charset="-122"/>
                <a:cs typeface="Arial" panose="020B0604020202020204" pitchFamily="34" charset="0"/>
              </a:rPr>
              <a:t>OpenAI </a:t>
            </a:r>
            <a:r>
              <a:rPr lang="zh-CN" altLang="en-US" dirty="0">
                <a:latin typeface="Arial" panose="020B0604020202020204" pitchFamily="34" charset="0"/>
                <a:ea typeface="微软雅黑" panose="020B0503020204020204" pitchFamily="34" charset="-122"/>
                <a:cs typeface="Arial" panose="020B0604020202020204" pitchFamily="34" charset="0"/>
              </a:rPr>
              <a:t>提出了一个概念“</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Alignment</a:t>
            </a:r>
            <a:r>
              <a:rPr lang="en-US" altLang="zh-CN" dirty="0">
                <a:latin typeface="Arial" panose="020B0604020202020204" pitchFamily="34" charset="0"/>
                <a:ea typeface="微软雅黑" panose="020B0503020204020204" pitchFamily="34" charset="-122"/>
                <a:cs typeface="Arial" panose="020B0604020202020204" pitchFamily="34" charset="0"/>
              </a:rPr>
              <a:t>”</a:t>
            </a:r>
            <a:r>
              <a:rPr lang="zh-CN" altLang="en-US" dirty="0">
                <a:latin typeface="Arial" panose="020B0604020202020204" pitchFamily="34" charset="0"/>
                <a:ea typeface="微软雅黑" panose="020B0503020204020204" pitchFamily="34" charset="-122"/>
                <a:cs typeface="Arial" panose="020B0604020202020204" pitchFamily="34" charset="0"/>
              </a:rPr>
              <a:t>，意思是模型输出与人类真实意图对齐，符合人类偏好。因此，为了让模型输出与用户意图更加 “</a:t>
            </a:r>
            <a:r>
              <a:rPr lang="en-US" altLang="zh-CN" dirty="0">
                <a:latin typeface="Arial" panose="020B0604020202020204" pitchFamily="34" charset="0"/>
                <a:ea typeface="微软雅黑" panose="020B0503020204020204" pitchFamily="34" charset="-122"/>
                <a:cs typeface="Arial" panose="020B0604020202020204" pitchFamily="34" charset="0"/>
              </a:rPr>
              <a:t>align”</a:t>
            </a:r>
            <a:r>
              <a:rPr lang="zh-CN" altLang="en-US" dirty="0">
                <a:latin typeface="Arial" panose="020B0604020202020204" pitchFamily="34" charset="0"/>
                <a:ea typeface="微软雅黑" panose="020B0503020204020204" pitchFamily="34" charset="-122"/>
                <a:cs typeface="Arial" panose="020B0604020202020204" pitchFamily="34" charset="0"/>
              </a:rPr>
              <a:t>，就有了 </a:t>
            </a:r>
            <a:r>
              <a:rPr lang="en-US" altLang="zh-CN" dirty="0" err="1">
                <a:solidFill>
                  <a:srgbClr val="C00000"/>
                </a:solidFill>
                <a:latin typeface="Arial" panose="020B0604020202020204" pitchFamily="34" charset="0"/>
                <a:ea typeface="微软雅黑" panose="020B0503020204020204" pitchFamily="34" charset="-122"/>
                <a:cs typeface="Arial" panose="020B0604020202020204" pitchFamily="34" charset="0"/>
              </a:rPr>
              <a:t>InstructGPT</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这个工作。</a:t>
            </a:r>
          </a:p>
        </p:txBody>
      </p:sp>
      <p:sp>
        <p:nvSpPr>
          <p:cNvPr id="5" name="灯片编号占位符 4">
            <a:extLst>
              <a:ext uri="{FF2B5EF4-FFF2-40B4-BE49-F238E27FC236}">
                <a16:creationId xmlns:a16="http://schemas.microsoft.com/office/drawing/2014/main" id="{413639FB-7B47-4797-962A-49AF8FDE65A0}"/>
              </a:ext>
            </a:extLst>
          </p:cNvPr>
          <p:cNvSpPr>
            <a:spLocks noGrp="1"/>
          </p:cNvSpPr>
          <p:nvPr>
            <p:ph type="sldNum" sz="quarter" idx="4"/>
          </p:nvPr>
        </p:nvSpPr>
        <p:spPr/>
        <p:txBody>
          <a:bodyPr/>
          <a:lstStyle/>
          <a:p>
            <a:r>
              <a:rPr lang="en-US" altLang="zh-CN"/>
              <a:t>&lt; </a:t>
            </a:r>
            <a:fld id="{A548B57D-AE10-4CF7-A9DF-59FEFA91B28E}" type="slidenum">
              <a:rPr lang="zh-CN" altLang="en-US" smtClean="0"/>
              <a:pPr/>
              <a:t>52</a:t>
            </a:fld>
            <a:r>
              <a:rPr lang="en-US" altLang="zh-CN"/>
              <a:t>/ 61 &gt;</a:t>
            </a:r>
            <a:endParaRPr lang="zh-CN" altLang="en-US" dirty="0"/>
          </a:p>
        </p:txBody>
      </p:sp>
    </p:spTree>
    <p:extLst>
      <p:ext uri="{BB962C8B-B14F-4D97-AF65-F5344CB8AC3E}">
        <p14:creationId xmlns:p14="http://schemas.microsoft.com/office/powerpoint/2010/main" val="3838289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err="1">
                <a:sym typeface="Arial" panose="020B0604020202020204" pitchFamily="34" charset="0"/>
              </a:rPr>
              <a:t>InstructGPT</a:t>
            </a:r>
            <a:r>
              <a:rPr lang="en-US" altLang="zh-CN" dirty="0">
                <a:sym typeface="Arial" panose="020B0604020202020204" pitchFamily="34" charset="0"/>
              </a:rPr>
              <a:t> </a:t>
            </a:r>
            <a:endParaRPr lang="zh-CN" altLang="en-US" dirty="0">
              <a:sym typeface="Arial" panose="020B0604020202020204" pitchFamily="34" charset="0"/>
            </a:endParaRPr>
          </a:p>
        </p:txBody>
      </p:sp>
      <p:pic>
        <p:nvPicPr>
          <p:cNvPr id="6" name="图片 5">
            <a:extLst>
              <a:ext uri="{FF2B5EF4-FFF2-40B4-BE49-F238E27FC236}">
                <a16:creationId xmlns:a16="http://schemas.microsoft.com/office/drawing/2014/main" id="{961382DA-5AD9-9FAA-1F55-B74BA8AC2612}"/>
              </a:ext>
            </a:extLst>
          </p:cNvPr>
          <p:cNvPicPr>
            <a:picLocks noChangeAspect="1"/>
          </p:cNvPicPr>
          <p:nvPr/>
        </p:nvPicPr>
        <p:blipFill>
          <a:blip r:embed="rId3"/>
          <a:stretch>
            <a:fillRect/>
          </a:stretch>
        </p:blipFill>
        <p:spPr>
          <a:xfrm>
            <a:off x="1437298" y="2190233"/>
            <a:ext cx="3511561" cy="2247398"/>
          </a:xfrm>
          <a:prstGeom prst="rect">
            <a:avLst/>
          </a:prstGeom>
        </p:spPr>
      </p:pic>
      <p:sp>
        <p:nvSpPr>
          <p:cNvPr id="7" name="文本框 6">
            <a:extLst>
              <a:ext uri="{FF2B5EF4-FFF2-40B4-BE49-F238E27FC236}">
                <a16:creationId xmlns:a16="http://schemas.microsoft.com/office/drawing/2014/main" id="{CDB4E920-DB5C-EB71-119F-7081CB706F7D}"/>
              </a:ext>
            </a:extLst>
          </p:cNvPr>
          <p:cNvSpPr txBox="1"/>
          <p:nvPr/>
        </p:nvSpPr>
        <p:spPr>
          <a:xfrm>
            <a:off x="5436524" y="2190233"/>
            <a:ext cx="3773010" cy="456535"/>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能帮助用户解决问题</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6CB30885-7944-BF76-D1D6-154E26D7B683}"/>
              </a:ext>
            </a:extLst>
          </p:cNvPr>
          <p:cNvSpPr txBox="1"/>
          <p:nvPr/>
        </p:nvSpPr>
        <p:spPr>
          <a:xfrm>
            <a:off x="5436524" y="3085664"/>
            <a:ext cx="3773010" cy="456535"/>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不能捏造事实，不能误导用户</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D6FDDBE1-6BF7-1F24-150B-0CF01291E82F}"/>
              </a:ext>
            </a:extLst>
          </p:cNvPr>
          <p:cNvSpPr txBox="1"/>
          <p:nvPr/>
        </p:nvSpPr>
        <p:spPr>
          <a:xfrm>
            <a:off x="5436523" y="3886134"/>
            <a:ext cx="5678319" cy="458459"/>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不能对用户或环境造成物理、精神、社会层面的伤害</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E64E128F-5166-5F47-9947-7C88710FE360}"/>
              </a:ext>
            </a:extLst>
          </p:cNvPr>
          <p:cNvSpPr>
            <a:spLocks noGrp="1"/>
          </p:cNvSpPr>
          <p:nvPr>
            <p:ph type="sldNum" sz="quarter" idx="4"/>
          </p:nvPr>
        </p:nvSpPr>
        <p:spPr/>
        <p:txBody>
          <a:bodyPr/>
          <a:lstStyle/>
          <a:p>
            <a:r>
              <a:rPr lang="en-US" altLang="zh-CN"/>
              <a:t>&lt; </a:t>
            </a:r>
            <a:fld id="{A548B57D-AE10-4CF7-A9DF-59FEFA91B28E}" type="slidenum">
              <a:rPr lang="zh-CN" altLang="en-US" smtClean="0"/>
              <a:pPr/>
              <a:t>53</a:t>
            </a:fld>
            <a:r>
              <a:rPr lang="en-US" altLang="zh-CN"/>
              <a:t>/ 61 &gt;</a:t>
            </a:r>
            <a:endParaRPr lang="zh-CN" altLang="en-US" dirty="0"/>
          </a:p>
        </p:txBody>
      </p:sp>
    </p:spTree>
    <p:extLst>
      <p:ext uri="{BB962C8B-B14F-4D97-AF65-F5344CB8AC3E}">
        <p14:creationId xmlns:p14="http://schemas.microsoft.com/office/powerpoint/2010/main" val="19545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73620B-B8D5-C28D-9504-957F5EADF1EB}"/>
              </a:ext>
            </a:extLst>
          </p:cNvPr>
          <p:cNvSpPr>
            <a:spLocks noGrp="1"/>
          </p:cNvSpPr>
          <p:nvPr>
            <p:ph type="title"/>
          </p:nvPr>
        </p:nvSpPr>
        <p:spPr>
          <a:xfrm>
            <a:off x="434036" y="296835"/>
            <a:ext cx="9056851" cy="617518"/>
          </a:xfrm>
        </p:spPr>
        <p:txBody>
          <a:bodyPr>
            <a:normAutofit/>
          </a:bodyPr>
          <a:lstStyle/>
          <a:p>
            <a:r>
              <a:rPr lang="zh-CN" altLang="en-US" dirty="0"/>
              <a:t>技术方案</a:t>
            </a:r>
          </a:p>
        </p:txBody>
      </p:sp>
      <p:sp>
        <p:nvSpPr>
          <p:cNvPr id="5" name="文本框 4">
            <a:extLst>
              <a:ext uri="{FF2B5EF4-FFF2-40B4-BE49-F238E27FC236}">
                <a16:creationId xmlns:a16="http://schemas.microsoft.com/office/drawing/2014/main" id="{F791B373-FE44-CD2C-920B-7C4887D613E8}"/>
              </a:ext>
            </a:extLst>
          </p:cNvPr>
          <p:cNvSpPr txBox="1"/>
          <p:nvPr/>
        </p:nvSpPr>
        <p:spPr>
          <a:xfrm>
            <a:off x="1482571" y="2689246"/>
            <a:ext cx="10369119" cy="739754"/>
          </a:xfrm>
          <a:prstGeom prst="rect">
            <a:avLst/>
          </a:prstGeom>
          <a:noFill/>
        </p:spPr>
        <p:txBody>
          <a:bodyPr wrap="square" rtlCol="0">
            <a:spAutoFit/>
          </a:bodyPr>
          <a:lstStyle/>
          <a:p>
            <a:pPr algn="l">
              <a:lnSpc>
                <a:spcPct val="150000"/>
              </a:lnSpc>
            </a:pPr>
            <a:r>
              <a:rPr lang="en-US" altLang="zh-CN" sz="3200" b="0" i="0" u="none" strike="noStrike" baseline="0" dirty="0" err="1">
                <a:latin typeface="Arial" panose="020B0604020202020204" pitchFamily="34" charset="0"/>
                <a:ea typeface="微软雅黑" panose="020B0503020204020204" pitchFamily="34" charset="-122"/>
                <a:cs typeface="Arial" panose="020B0604020202020204" pitchFamily="34" charset="0"/>
              </a:rPr>
              <a:t>InstructGPT</a:t>
            </a:r>
            <a:r>
              <a:rPr lang="en-US" altLang="zh-CN" sz="3200" b="0" i="0" u="none" strike="noStrike" baseline="0" dirty="0">
                <a:latin typeface="Arial" panose="020B0604020202020204" pitchFamily="34" charset="0"/>
                <a:ea typeface="微软雅黑" panose="020B0503020204020204" pitchFamily="34" charset="-122"/>
                <a:cs typeface="Arial" panose="020B0604020202020204" pitchFamily="34" charset="0"/>
              </a:rPr>
              <a:t> (ChatGPT) = </a:t>
            </a:r>
            <a:r>
              <a:rPr lang="en-US" altLang="zh-CN" sz="32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SFT</a:t>
            </a:r>
            <a:r>
              <a:rPr lang="en-US" altLang="zh-CN" sz="3200" b="0" i="0" u="none" strike="noStrike" baseline="0" dirty="0">
                <a:latin typeface="Arial" panose="020B0604020202020204" pitchFamily="34" charset="0"/>
                <a:ea typeface="微软雅黑" panose="020B0503020204020204" pitchFamily="34" charset="-122"/>
                <a:cs typeface="Arial" panose="020B0604020202020204" pitchFamily="34" charset="0"/>
              </a:rPr>
              <a:t> + </a:t>
            </a:r>
            <a:r>
              <a:rPr lang="en-US" altLang="zh-CN" sz="32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RLHF</a:t>
            </a:r>
            <a:r>
              <a:rPr lang="en-US" altLang="zh-CN" sz="3200" b="0" i="0" u="none" strike="noStrike" baseline="0" dirty="0">
                <a:latin typeface="Arial" panose="020B0604020202020204" pitchFamily="34" charset="0"/>
                <a:ea typeface="微软雅黑" panose="020B0503020204020204" pitchFamily="34" charset="-122"/>
                <a:cs typeface="Arial" panose="020B0604020202020204" pitchFamily="34" charset="0"/>
              </a:rPr>
              <a:t> + </a:t>
            </a:r>
            <a:r>
              <a:rPr lang="en-US" altLang="zh-CN" sz="3200" b="0" i="0" u="none" strike="noStrike" baseline="0" dirty="0">
                <a:solidFill>
                  <a:schemeClr val="accent6"/>
                </a:solidFill>
                <a:latin typeface="Arial" panose="020B0604020202020204" pitchFamily="34" charset="0"/>
                <a:ea typeface="微软雅黑" panose="020B0503020204020204" pitchFamily="34" charset="-122"/>
                <a:cs typeface="Arial" panose="020B0604020202020204" pitchFamily="34" charset="0"/>
              </a:rPr>
              <a:t>PPO</a:t>
            </a:r>
            <a:endParaRPr lang="zh-CN" altLang="en-US" sz="3200" b="0" i="0" u="none" strike="noStrike" baseline="0" dirty="0">
              <a:solidFill>
                <a:schemeClr val="accent6"/>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8" name="直接箭头连接符 7">
            <a:extLst>
              <a:ext uri="{FF2B5EF4-FFF2-40B4-BE49-F238E27FC236}">
                <a16:creationId xmlns:a16="http://schemas.microsoft.com/office/drawing/2014/main" id="{1D3CF838-EC1D-D043-D526-BA7D9ECA184B}"/>
              </a:ext>
            </a:extLst>
          </p:cNvPr>
          <p:cNvCxnSpPr>
            <a:stCxn id="5" idx="2"/>
          </p:cNvCxnSpPr>
          <p:nvPr/>
        </p:nvCxnSpPr>
        <p:spPr>
          <a:xfrm flipH="1">
            <a:off x="6667130" y="3429000"/>
            <a:ext cx="1" cy="5570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D9410C8-2221-BF68-DDBD-09E3DC3BD378}"/>
              </a:ext>
            </a:extLst>
          </p:cNvPr>
          <p:cNvSpPr txBox="1"/>
          <p:nvPr/>
        </p:nvSpPr>
        <p:spPr>
          <a:xfrm>
            <a:off x="5264458" y="3874106"/>
            <a:ext cx="3400147" cy="456535"/>
          </a:xfrm>
          <a:prstGeom prst="rect">
            <a:avLst/>
          </a:prstGeom>
          <a:noFill/>
        </p:spPr>
        <p:txBody>
          <a:bodyPr wrap="square" rtlCol="0">
            <a:spAutoFit/>
          </a:bodyPr>
          <a:lstStyle/>
          <a:p>
            <a:pPr algn="l">
              <a:lnSpc>
                <a:spcPct val="150000"/>
              </a:lnSpc>
            </a:pP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Supervised Fine-Tuning</a:t>
            </a:r>
            <a:endPar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4386DB28-ED94-747C-C184-C95E07B972DA}"/>
              </a:ext>
            </a:extLst>
          </p:cNvPr>
          <p:cNvSpPr txBox="1"/>
          <p:nvPr/>
        </p:nvSpPr>
        <p:spPr>
          <a:xfrm>
            <a:off x="6096000" y="1806251"/>
            <a:ext cx="5370990" cy="456535"/>
          </a:xfrm>
          <a:prstGeom prst="rect">
            <a:avLst/>
          </a:prstGeom>
          <a:noFill/>
        </p:spPr>
        <p:txBody>
          <a:bodyPr wrap="square" rtlCol="0">
            <a:spAutoFit/>
          </a:bodyPr>
          <a:lstStyle/>
          <a:p>
            <a:pPr algn="l">
              <a:lnSpc>
                <a:spcPct val="150000"/>
              </a:lnSpc>
            </a:pP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Reinforcement Learning from Human Feedback</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a:extLst>
              <a:ext uri="{FF2B5EF4-FFF2-40B4-BE49-F238E27FC236}">
                <a16:creationId xmlns:a16="http://schemas.microsoft.com/office/drawing/2014/main" id="{4C52A43C-038E-55B4-5BC3-BE4F535A3D03}"/>
              </a:ext>
            </a:extLst>
          </p:cNvPr>
          <p:cNvCxnSpPr>
            <a:cxnSpLocks/>
          </p:cNvCxnSpPr>
          <p:nvPr/>
        </p:nvCxnSpPr>
        <p:spPr>
          <a:xfrm flipV="1">
            <a:off x="8114190" y="2262786"/>
            <a:ext cx="0" cy="65796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11FAE5A-67EF-A279-39B9-C15B7DE50C61}"/>
              </a:ext>
            </a:extLst>
          </p:cNvPr>
          <p:cNvSpPr txBox="1"/>
          <p:nvPr/>
        </p:nvSpPr>
        <p:spPr>
          <a:xfrm>
            <a:off x="8016536" y="3874106"/>
            <a:ext cx="5370990" cy="456535"/>
          </a:xfrm>
          <a:prstGeom prst="rect">
            <a:avLst/>
          </a:prstGeom>
          <a:noFill/>
        </p:spPr>
        <p:txBody>
          <a:bodyPr wrap="square" rtlCol="0">
            <a:spAutoFit/>
          </a:bodyPr>
          <a:lstStyle/>
          <a:p>
            <a:pPr algn="l">
              <a:lnSpc>
                <a:spcPct val="150000"/>
              </a:lnSpc>
            </a:pPr>
            <a:r>
              <a:rPr lang="en-US" altLang="zh-CN" sz="1800" b="0" i="0" u="none" strike="noStrike" baseline="0" dirty="0">
                <a:solidFill>
                  <a:schemeClr val="accent6"/>
                </a:solidFill>
                <a:latin typeface="Arial" panose="020B0604020202020204" pitchFamily="34" charset="0"/>
                <a:ea typeface="微软雅黑" panose="020B0503020204020204" pitchFamily="34" charset="-122"/>
                <a:cs typeface="Arial" panose="020B0604020202020204" pitchFamily="34" charset="0"/>
              </a:rPr>
              <a:t>Proximal Policy Optimization Algorithms</a:t>
            </a:r>
            <a:endParaRPr lang="zh-CN" altLang="en-US" sz="1800" b="0" i="0" u="none" strike="noStrike" baseline="0" dirty="0">
              <a:solidFill>
                <a:schemeClr val="accent6"/>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7" name="直接箭头连接符 16">
            <a:extLst>
              <a:ext uri="{FF2B5EF4-FFF2-40B4-BE49-F238E27FC236}">
                <a16:creationId xmlns:a16="http://schemas.microsoft.com/office/drawing/2014/main" id="{DD8D4D27-5EB4-FBE0-BF13-B6C1812A32B5}"/>
              </a:ext>
            </a:extLst>
          </p:cNvPr>
          <p:cNvCxnSpPr>
            <a:cxnSpLocks/>
          </p:cNvCxnSpPr>
          <p:nvPr/>
        </p:nvCxnSpPr>
        <p:spPr>
          <a:xfrm>
            <a:off x="9490887" y="3370850"/>
            <a:ext cx="0" cy="61522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365A813D-F16C-F2AC-A885-2DD89D30955E}"/>
              </a:ext>
            </a:extLst>
          </p:cNvPr>
          <p:cNvSpPr>
            <a:spLocks noGrp="1"/>
          </p:cNvSpPr>
          <p:nvPr>
            <p:ph type="sldNum" sz="quarter" idx="4"/>
          </p:nvPr>
        </p:nvSpPr>
        <p:spPr/>
        <p:txBody>
          <a:bodyPr/>
          <a:lstStyle/>
          <a:p>
            <a:r>
              <a:rPr lang="en-US" altLang="zh-CN"/>
              <a:t>&lt; </a:t>
            </a:r>
            <a:fld id="{A548B57D-AE10-4CF7-A9DF-59FEFA91B28E}" type="slidenum">
              <a:rPr lang="zh-CN" altLang="en-US" smtClean="0"/>
              <a:pPr/>
              <a:t>54</a:t>
            </a:fld>
            <a:r>
              <a:rPr lang="en-US" altLang="zh-CN"/>
              <a:t>/ 61 &gt;</a:t>
            </a:r>
            <a:endParaRPr lang="zh-CN" altLang="en-US" dirty="0"/>
          </a:p>
        </p:txBody>
      </p:sp>
    </p:spTree>
    <p:extLst>
      <p:ext uri="{BB962C8B-B14F-4D97-AF65-F5344CB8AC3E}">
        <p14:creationId xmlns:p14="http://schemas.microsoft.com/office/powerpoint/2010/main" val="2608782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65635" y="294369"/>
            <a:ext cx="9056851" cy="617518"/>
          </a:xfrm>
        </p:spPr>
        <p:txBody>
          <a:bodyPr/>
          <a:lstStyle/>
          <a:p>
            <a:r>
              <a:rPr lang="zh-CN" altLang="en-US" dirty="0">
                <a:sym typeface="Arial" panose="020B0604020202020204" pitchFamily="34" charset="0"/>
              </a:rPr>
              <a:t>技术方案</a:t>
            </a:r>
          </a:p>
        </p:txBody>
      </p:sp>
      <p:sp>
        <p:nvSpPr>
          <p:cNvPr id="7" name="文本框 6">
            <a:extLst>
              <a:ext uri="{FF2B5EF4-FFF2-40B4-BE49-F238E27FC236}">
                <a16:creationId xmlns:a16="http://schemas.microsoft.com/office/drawing/2014/main" id="{C457CCF8-01E3-D753-CA3D-ED8B9B7DBC98}"/>
              </a:ext>
            </a:extLst>
          </p:cNvPr>
          <p:cNvSpPr txBox="1"/>
          <p:nvPr/>
        </p:nvSpPr>
        <p:spPr>
          <a:xfrm>
            <a:off x="3029505" y="1018398"/>
            <a:ext cx="876670" cy="369332"/>
          </a:xfrm>
          <a:prstGeom prst="rect">
            <a:avLst/>
          </a:prstGeom>
          <a:noFill/>
        </p:spPr>
        <p:txBody>
          <a:bodyPr wrap="square">
            <a:spAutoFit/>
          </a:bodyPr>
          <a:lstStyle/>
          <a:p>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SFT</a:t>
            </a:r>
            <a:endParaRPr lang="zh-CN" altLang="en-US" dirty="0"/>
          </a:p>
        </p:txBody>
      </p:sp>
      <p:sp>
        <p:nvSpPr>
          <p:cNvPr id="9" name="文本框 8">
            <a:extLst>
              <a:ext uri="{FF2B5EF4-FFF2-40B4-BE49-F238E27FC236}">
                <a16:creationId xmlns:a16="http://schemas.microsoft.com/office/drawing/2014/main" id="{C32C448A-DDB8-D1CC-6148-F0AE683151B2}"/>
              </a:ext>
            </a:extLst>
          </p:cNvPr>
          <p:cNvSpPr txBox="1"/>
          <p:nvPr/>
        </p:nvSpPr>
        <p:spPr>
          <a:xfrm>
            <a:off x="5775264" y="1024752"/>
            <a:ext cx="641471" cy="369332"/>
          </a:xfrm>
          <a:prstGeom prst="rect">
            <a:avLst/>
          </a:prstGeom>
          <a:noFill/>
        </p:spPr>
        <p:txBody>
          <a:bodyPr wrap="square">
            <a:spAutoFit/>
          </a:bodyPr>
          <a:lstStyle/>
          <a:p>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RM</a:t>
            </a:r>
            <a:endParaRPr lang="zh-CN" altLang="en-US" dirty="0"/>
          </a:p>
        </p:txBody>
      </p:sp>
      <p:sp>
        <p:nvSpPr>
          <p:cNvPr id="11" name="文本框 10">
            <a:extLst>
              <a:ext uri="{FF2B5EF4-FFF2-40B4-BE49-F238E27FC236}">
                <a16:creationId xmlns:a16="http://schemas.microsoft.com/office/drawing/2014/main" id="{2AAC369A-7251-424C-3C7E-AA0880DD29BD}"/>
              </a:ext>
            </a:extLst>
          </p:cNvPr>
          <p:cNvSpPr txBox="1"/>
          <p:nvPr/>
        </p:nvSpPr>
        <p:spPr>
          <a:xfrm>
            <a:off x="8799990" y="1018398"/>
            <a:ext cx="1063101" cy="369332"/>
          </a:xfrm>
          <a:prstGeom prst="rect">
            <a:avLst/>
          </a:prstGeom>
          <a:noFill/>
        </p:spPr>
        <p:txBody>
          <a:bodyPr wrap="square">
            <a:spAutoFit/>
          </a:bodyPr>
          <a:lstStyle/>
          <a:p>
            <a:r>
              <a:rPr lang="en-US" altLang="zh-CN" sz="1800" b="0" i="0" u="none" strike="noStrike" baseline="0" dirty="0">
                <a:solidFill>
                  <a:schemeClr val="accent6"/>
                </a:solidFill>
                <a:latin typeface="Arial" panose="020B0604020202020204" pitchFamily="34" charset="0"/>
                <a:ea typeface="微软雅黑" panose="020B0503020204020204" pitchFamily="34" charset="-122"/>
                <a:cs typeface="Arial" panose="020B0604020202020204" pitchFamily="34" charset="0"/>
              </a:rPr>
              <a:t>PPO</a:t>
            </a:r>
            <a:endParaRPr lang="zh-CN" altLang="en-US" dirty="0">
              <a:solidFill>
                <a:schemeClr val="accent6"/>
              </a:solidFill>
            </a:endParaRPr>
          </a:p>
        </p:txBody>
      </p:sp>
      <p:sp>
        <p:nvSpPr>
          <p:cNvPr id="5" name="灯片编号占位符 4">
            <a:extLst>
              <a:ext uri="{FF2B5EF4-FFF2-40B4-BE49-F238E27FC236}">
                <a16:creationId xmlns:a16="http://schemas.microsoft.com/office/drawing/2014/main" id="{A3129312-6474-01CC-3F49-00FF3D1082A4}"/>
              </a:ext>
            </a:extLst>
          </p:cNvPr>
          <p:cNvSpPr>
            <a:spLocks noGrp="1"/>
          </p:cNvSpPr>
          <p:nvPr>
            <p:ph type="sldNum" sz="quarter" idx="4"/>
          </p:nvPr>
        </p:nvSpPr>
        <p:spPr/>
        <p:txBody>
          <a:bodyPr/>
          <a:lstStyle/>
          <a:p>
            <a:r>
              <a:rPr lang="en-US" altLang="zh-CN"/>
              <a:t>&lt; </a:t>
            </a:r>
            <a:fld id="{A548B57D-AE10-4CF7-A9DF-59FEFA91B28E}" type="slidenum">
              <a:rPr lang="zh-CN" altLang="en-US" smtClean="0"/>
              <a:pPr/>
              <a:t>55</a:t>
            </a:fld>
            <a:r>
              <a:rPr lang="en-US" altLang="zh-CN"/>
              <a:t>/ 61 &gt;</a:t>
            </a:r>
            <a:endParaRPr lang="zh-CN" altLang="en-US" dirty="0"/>
          </a:p>
        </p:txBody>
      </p:sp>
      <p:pic>
        <p:nvPicPr>
          <p:cNvPr id="6" name="图片 5">
            <a:extLst>
              <a:ext uri="{FF2B5EF4-FFF2-40B4-BE49-F238E27FC236}">
                <a16:creationId xmlns:a16="http://schemas.microsoft.com/office/drawing/2014/main" id="{EDDF1AE6-70E2-6FE5-0811-D315C9BB0A16}"/>
              </a:ext>
            </a:extLst>
          </p:cNvPr>
          <p:cNvPicPr>
            <a:picLocks noChangeAspect="1"/>
          </p:cNvPicPr>
          <p:nvPr/>
        </p:nvPicPr>
        <p:blipFill>
          <a:blip r:embed="rId3"/>
          <a:stretch>
            <a:fillRect/>
          </a:stretch>
        </p:blipFill>
        <p:spPr>
          <a:xfrm>
            <a:off x="1287262" y="1387730"/>
            <a:ext cx="9763291" cy="4811075"/>
          </a:xfrm>
          <a:prstGeom prst="rect">
            <a:avLst/>
          </a:prstGeom>
        </p:spPr>
      </p:pic>
    </p:spTree>
    <p:extLst>
      <p:ext uri="{BB962C8B-B14F-4D97-AF65-F5344CB8AC3E}">
        <p14:creationId xmlns:p14="http://schemas.microsoft.com/office/powerpoint/2010/main" val="3987438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SFT</a:t>
            </a:r>
            <a:endParaRPr lang="zh-CN" altLang="en-US" dirty="0">
              <a:sym typeface="Arial" panose="020B0604020202020204" pitchFamily="34" charset="0"/>
            </a:endParaRPr>
          </a:p>
        </p:txBody>
      </p:sp>
      <p:sp>
        <p:nvSpPr>
          <p:cNvPr id="9" name="文本框 8">
            <a:extLst>
              <a:ext uri="{FF2B5EF4-FFF2-40B4-BE49-F238E27FC236}">
                <a16:creationId xmlns:a16="http://schemas.microsoft.com/office/drawing/2014/main" id="{D417D068-D6CE-87E0-ED8C-62527AF30613}"/>
              </a:ext>
            </a:extLst>
          </p:cNvPr>
          <p:cNvSpPr txBox="1"/>
          <p:nvPr/>
        </p:nvSpPr>
        <p:spPr>
          <a:xfrm>
            <a:off x="4859047" y="2441871"/>
            <a:ext cx="6054571" cy="456535"/>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采样一个</a:t>
            </a:r>
            <a:r>
              <a:rPr lang="en-US" altLang="zh-CN" dirty="0">
                <a:latin typeface="Arial" panose="020B0604020202020204" pitchFamily="34" charset="0"/>
                <a:ea typeface="微软雅黑" panose="020B0503020204020204" pitchFamily="34" charset="-122"/>
                <a:cs typeface="Arial" panose="020B0604020202020204" pitchFamily="34" charset="0"/>
              </a:rPr>
              <a:t>GPT-3.5</a:t>
            </a:r>
            <a:r>
              <a:rPr lang="zh-CN" altLang="en-US" dirty="0">
                <a:latin typeface="Arial" panose="020B0604020202020204" pitchFamily="34" charset="0"/>
                <a:ea typeface="微软雅黑" panose="020B0503020204020204" pitchFamily="34" charset="-122"/>
                <a:cs typeface="Arial" panose="020B0604020202020204" pitchFamily="34" charset="0"/>
              </a:rPr>
              <a:t>的下游任务样本</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32474FB0-3A3E-BAFF-B292-9A5AB8C76F9E}"/>
              </a:ext>
            </a:extLst>
          </p:cNvPr>
          <p:cNvSpPr txBox="1"/>
          <p:nvPr/>
        </p:nvSpPr>
        <p:spPr>
          <a:xfrm>
            <a:off x="4859048" y="3388659"/>
            <a:ext cx="6054571" cy="456535"/>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标注者根据这个样本的开头，续写出完整的内容</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0DD836F7-DC8E-5763-754A-3B20C504DA50}"/>
              </a:ext>
            </a:extLst>
          </p:cNvPr>
          <p:cNvSpPr txBox="1"/>
          <p:nvPr/>
        </p:nvSpPr>
        <p:spPr>
          <a:xfrm>
            <a:off x="4859048" y="4500777"/>
            <a:ext cx="6054571" cy="456535"/>
          </a:xfrm>
          <a:prstGeom prst="rect">
            <a:avLst/>
          </a:prstGeom>
          <a:noFill/>
        </p:spPr>
        <p:txBody>
          <a:bodyPr wrap="square" rtlCol="0">
            <a:spAutoFit/>
          </a:bodyPr>
          <a:lstStyle/>
          <a:p>
            <a:pPr algn="l">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基于标注者续写完成的样本，微调</a:t>
            </a:r>
            <a:r>
              <a:rPr lang="en-US" altLang="zh-CN" dirty="0">
                <a:latin typeface="Arial" panose="020B0604020202020204" pitchFamily="34" charset="0"/>
                <a:ea typeface="微软雅黑" panose="020B0503020204020204" pitchFamily="34" charset="-122"/>
                <a:cs typeface="Arial" panose="020B0604020202020204" pitchFamily="34" charset="0"/>
              </a:rPr>
              <a:t>GPT-3.5</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5C45361E-84FA-CC47-0C5E-47A355909877}"/>
              </a:ext>
            </a:extLst>
          </p:cNvPr>
          <p:cNvSpPr>
            <a:spLocks noGrp="1"/>
          </p:cNvSpPr>
          <p:nvPr>
            <p:ph type="sldNum" sz="quarter" idx="4"/>
          </p:nvPr>
        </p:nvSpPr>
        <p:spPr/>
        <p:txBody>
          <a:bodyPr/>
          <a:lstStyle/>
          <a:p>
            <a:r>
              <a:rPr lang="en-US" altLang="zh-CN"/>
              <a:t>&lt; </a:t>
            </a:r>
            <a:fld id="{A548B57D-AE10-4CF7-A9DF-59FEFA91B28E}" type="slidenum">
              <a:rPr lang="zh-CN" altLang="en-US" smtClean="0"/>
              <a:pPr/>
              <a:t>56</a:t>
            </a:fld>
            <a:r>
              <a:rPr lang="en-US" altLang="zh-CN"/>
              <a:t>/ 61 &gt;</a:t>
            </a:r>
            <a:endParaRPr lang="zh-CN" altLang="en-US" dirty="0"/>
          </a:p>
        </p:txBody>
      </p:sp>
      <p:pic>
        <p:nvPicPr>
          <p:cNvPr id="5" name="图片 4">
            <a:extLst>
              <a:ext uri="{FF2B5EF4-FFF2-40B4-BE49-F238E27FC236}">
                <a16:creationId xmlns:a16="http://schemas.microsoft.com/office/drawing/2014/main" id="{19D832FE-1841-CCF9-8EBD-394FDF5CBD48}"/>
              </a:ext>
            </a:extLst>
          </p:cNvPr>
          <p:cNvPicPr>
            <a:picLocks noChangeAspect="1"/>
          </p:cNvPicPr>
          <p:nvPr/>
        </p:nvPicPr>
        <p:blipFill>
          <a:blip r:embed="rId3"/>
          <a:stretch>
            <a:fillRect/>
          </a:stretch>
        </p:blipFill>
        <p:spPr>
          <a:xfrm>
            <a:off x="1411547" y="1124100"/>
            <a:ext cx="2685842" cy="4609800"/>
          </a:xfrm>
          <a:prstGeom prst="rect">
            <a:avLst/>
          </a:prstGeom>
        </p:spPr>
      </p:pic>
    </p:spTree>
    <p:extLst>
      <p:ext uri="{BB962C8B-B14F-4D97-AF65-F5344CB8AC3E}">
        <p14:creationId xmlns:p14="http://schemas.microsoft.com/office/powerpoint/2010/main" val="3548616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RM / RLHF</a:t>
            </a:r>
            <a:endParaRPr lang="zh-CN" altLang="en-US" dirty="0">
              <a:sym typeface="Arial" panose="020B0604020202020204" pitchFamily="34" charset="0"/>
            </a:endParaRPr>
          </a:p>
        </p:txBody>
      </p:sp>
      <p:pic>
        <p:nvPicPr>
          <p:cNvPr id="6" name="图片 5">
            <a:extLst>
              <a:ext uri="{FF2B5EF4-FFF2-40B4-BE49-F238E27FC236}">
                <a16:creationId xmlns:a16="http://schemas.microsoft.com/office/drawing/2014/main" id="{6E2CC194-FA51-A629-6E4E-DC7276758372}"/>
              </a:ext>
            </a:extLst>
          </p:cNvPr>
          <p:cNvPicPr>
            <a:picLocks noChangeAspect="1"/>
          </p:cNvPicPr>
          <p:nvPr/>
        </p:nvPicPr>
        <p:blipFill>
          <a:blip r:embed="rId3"/>
          <a:stretch>
            <a:fillRect/>
          </a:stretch>
        </p:blipFill>
        <p:spPr>
          <a:xfrm>
            <a:off x="3759829" y="1263279"/>
            <a:ext cx="8277053" cy="1260465"/>
          </a:xfrm>
          <a:prstGeom prst="rect">
            <a:avLst/>
          </a:prstGeom>
        </p:spPr>
      </p:pic>
      <p:pic>
        <p:nvPicPr>
          <p:cNvPr id="8" name="图片 7">
            <a:extLst>
              <a:ext uri="{FF2B5EF4-FFF2-40B4-BE49-F238E27FC236}">
                <a16:creationId xmlns:a16="http://schemas.microsoft.com/office/drawing/2014/main" id="{F370067B-C88F-2FB5-AD4D-D84DB9D5B0B7}"/>
              </a:ext>
            </a:extLst>
          </p:cNvPr>
          <p:cNvPicPr>
            <a:picLocks noChangeAspect="1"/>
          </p:cNvPicPr>
          <p:nvPr/>
        </p:nvPicPr>
        <p:blipFill>
          <a:blip r:embed="rId4"/>
          <a:stretch>
            <a:fillRect/>
          </a:stretch>
        </p:blipFill>
        <p:spPr>
          <a:xfrm>
            <a:off x="3648194" y="3612874"/>
            <a:ext cx="8388688" cy="919383"/>
          </a:xfrm>
          <a:prstGeom prst="rect">
            <a:avLst/>
          </a:prstGeom>
        </p:spPr>
      </p:pic>
      <p:pic>
        <p:nvPicPr>
          <p:cNvPr id="10" name="图片 9">
            <a:extLst>
              <a:ext uri="{FF2B5EF4-FFF2-40B4-BE49-F238E27FC236}">
                <a16:creationId xmlns:a16="http://schemas.microsoft.com/office/drawing/2014/main" id="{26C2FC5C-FA51-7359-3244-55AD332A48FA}"/>
              </a:ext>
            </a:extLst>
          </p:cNvPr>
          <p:cNvPicPr>
            <a:picLocks noChangeAspect="1"/>
          </p:cNvPicPr>
          <p:nvPr/>
        </p:nvPicPr>
        <p:blipFill>
          <a:blip r:embed="rId5"/>
          <a:stretch>
            <a:fillRect/>
          </a:stretch>
        </p:blipFill>
        <p:spPr>
          <a:xfrm>
            <a:off x="3537282" y="5000105"/>
            <a:ext cx="8654718" cy="760615"/>
          </a:xfrm>
          <a:prstGeom prst="rect">
            <a:avLst/>
          </a:prstGeom>
        </p:spPr>
      </p:pic>
      <p:sp>
        <p:nvSpPr>
          <p:cNvPr id="11" name="文本框 10">
            <a:extLst>
              <a:ext uri="{FF2B5EF4-FFF2-40B4-BE49-F238E27FC236}">
                <a16:creationId xmlns:a16="http://schemas.microsoft.com/office/drawing/2014/main" id="{8801EFA4-E6D8-5F74-C5DB-37A96EC67C53}"/>
              </a:ext>
            </a:extLst>
          </p:cNvPr>
          <p:cNvSpPr txBox="1"/>
          <p:nvPr/>
        </p:nvSpPr>
        <p:spPr>
          <a:xfrm>
            <a:off x="3704011" y="2746016"/>
            <a:ext cx="5340096" cy="499111"/>
          </a:xfrm>
          <a:prstGeom prst="rect">
            <a:avLst/>
          </a:prstGeom>
          <a:noFill/>
        </p:spPr>
        <p:txBody>
          <a:bodyPr wrap="square" rtlCol="0">
            <a:spAutoFit/>
          </a:bodyPr>
          <a:lstStyle/>
          <a:p>
            <a:pPr algn="l">
              <a:lnSpc>
                <a:spcPct val="150000"/>
              </a:lnSpc>
            </a:pPr>
            <a:r>
              <a:rPr lang="en-US" altLang="zh-CN" sz="20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Pairwise Ranking </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L</a:t>
            </a:r>
            <a:r>
              <a:rPr lang="en-US" altLang="zh-CN" sz="20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oss</a:t>
            </a:r>
            <a:r>
              <a:rPr lang="zh-CN" altLang="en-US" sz="20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a:t>
            </a:r>
          </a:p>
        </p:txBody>
      </p:sp>
      <p:sp>
        <p:nvSpPr>
          <p:cNvPr id="5" name="灯片编号占位符 4">
            <a:extLst>
              <a:ext uri="{FF2B5EF4-FFF2-40B4-BE49-F238E27FC236}">
                <a16:creationId xmlns:a16="http://schemas.microsoft.com/office/drawing/2014/main" id="{82C43182-9C06-A19E-F745-41CB3504C17C}"/>
              </a:ext>
            </a:extLst>
          </p:cNvPr>
          <p:cNvSpPr>
            <a:spLocks noGrp="1"/>
          </p:cNvSpPr>
          <p:nvPr>
            <p:ph type="sldNum" sz="quarter" idx="4"/>
          </p:nvPr>
        </p:nvSpPr>
        <p:spPr/>
        <p:txBody>
          <a:bodyPr/>
          <a:lstStyle/>
          <a:p>
            <a:r>
              <a:rPr lang="en-US" altLang="zh-CN"/>
              <a:t>&lt; </a:t>
            </a:r>
            <a:fld id="{A548B57D-AE10-4CF7-A9DF-59FEFA91B28E}" type="slidenum">
              <a:rPr lang="zh-CN" altLang="en-US" smtClean="0"/>
              <a:pPr/>
              <a:t>57</a:t>
            </a:fld>
            <a:r>
              <a:rPr lang="en-US" altLang="zh-CN"/>
              <a:t>/ 61 &gt;</a:t>
            </a:r>
            <a:endParaRPr lang="zh-CN" altLang="en-US" dirty="0"/>
          </a:p>
        </p:txBody>
      </p:sp>
      <p:pic>
        <p:nvPicPr>
          <p:cNvPr id="7" name="图片 6">
            <a:extLst>
              <a:ext uri="{FF2B5EF4-FFF2-40B4-BE49-F238E27FC236}">
                <a16:creationId xmlns:a16="http://schemas.microsoft.com/office/drawing/2014/main" id="{322DD477-5D96-5691-2FB8-E5F701D1E2A7}"/>
              </a:ext>
            </a:extLst>
          </p:cNvPr>
          <p:cNvPicPr>
            <a:picLocks noChangeAspect="1"/>
          </p:cNvPicPr>
          <p:nvPr/>
        </p:nvPicPr>
        <p:blipFill>
          <a:blip r:embed="rId6"/>
          <a:stretch>
            <a:fillRect/>
          </a:stretch>
        </p:blipFill>
        <p:spPr>
          <a:xfrm>
            <a:off x="596361" y="1140936"/>
            <a:ext cx="2746598" cy="4943875"/>
          </a:xfrm>
          <a:prstGeom prst="rect">
            <a:avLst/>
          </a:prstGeom>
        </p:spPr>
      </p:pic>
    </p:spTree>
    <p:extLst>
      <p:ext uri="{BB962C8B-B14F-4D97-AF65-F5344CB8AC3E}">
        <p14:creationId xmlns:p14="http://schemas.microsoft.com/office/powerpoint/2010/main" val="315961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PPO</a:t>
            </a:r>
            <a:endParaRPr lang="zh-CN" altLang="en-US" dirty="0">
              <a:sym typeface="Arial" panose="020B0604020202020204" pitchFamily="34" charset="0"/>
            </a:endParaRPr>
          </a:p>
        </p:txBody>
      </p:sp>
      <p:pic>
        <p:nvPicPr>
          <p:cNvPr id="6" name="图片 5">
            <a:extLst>
              <a:ext uri="{FF2B5EF4-FFF2-40B4-BE49-F238E27FC236}">
                <a16:creationId xmlns:a16="http://schemas.microsoft.com/office/drawing/2014/main" id="{0147D992-9EA6-B003-015B-F3195034DB4E}"/>
              </a:ext>
            </a:extLst>
          </p:cNvPr>
          <p:cNvPicPr>
            <a:picLocks noChangeAspect="1"/>
          </p:cNvPicPr>
          <p:nvPr/>
        </p:nvPicPr>
        <p:blipFill>
          <a:blip r:embed="rId3"/>
          <a:stretch>
            <a:fillRect/>
          </a:stretch>
        </p:blipFill>
        <p:spPr>
          <a:xfrm>
            <a:off x="3571081" y="1925750"/>
            <a:ext cx="8041149" cy="1225746"/>
          </a:xfrm>
          <a:prstGeom prst="rect">
            <a:avLst/>
          </a:prstGeom>
        </p:spPr>
      </p:pic>
      <p:pic>
        <p:nvPicPr>
          <p:cNvPr id="8" name="图片 7">
            <a:extLst>
              <a:ext uri="{FF2B5EF4-FFF2-40B4-BE49-F238E27FC236}">
                <a16:creationId xmlns:a16="http://schemas.microsoft.com/office/drawing/2014/main" id="{691CB8C2-C088-F1D2-48FF-6C8D787B0C7C}"/>
              </a:ext>
            </a:extLst>
          </p:cNvPr>
          <p:cNvPicPr>
            <a:picLocks noChangeAspect="1"/>
          </p:cNvPicPr>
          <p:nvPr/>
        </p:nvPicPr>
        <p:blipFill>
          <a:blip r:embed="rId4"/>
          <a:stretch>
            <a:fillRect/>
          </a:stretch>
        </p:blipFill>
        <p:spPr>
          <a:xfrm>
            <a:off x="3571081" y="3999112"/>
            <a:ext cx="8541013" cy="1119506"/>
          </a:xfrm>
          <a:prstGeom prst="rect">
            <a:avLst/>
          </a:prstGeom>
        </p:spPr>
      </p:pic>
      <p:sp>
        <p:nvSpPr>
          <p:cNvPr id="5" name="灯片编号占位符 4">
            <a:extLst>
              <a:ext uri="{FF2B5EF4-FFF2-40B4-BE49-F238E27FC236}">
                <a16:creationId xmlns:a16="http://schemas.microsoft.com/office/drawing/2014/main" id="{CC93C065-CA0D-F946-A4E6-715332D6EA89}"/>
              </a:ext>
            </a:extLst>
          </p:cNvPr>
          <p:cNvSpPr>
            <a:spLocks noGrp="1"/>
          </p:cNvSpPr>
          <p:nvPr>
            <p:ph type="sldNum" sz="quarter" idx="4"/>
          </p:nvPr>
        </p:nvSpPr>
        <p:spPr/>
        <p:txBody>
          <a:bodyPr/>
          <a:lstStyle/>
          <a:p>
            <a:r>
              <a:rPr lang="en-US" altLang="zh-CN"/>
              <a:t>&lt; </a:t>
            </a:r>
            <a:fld id="{A548B57D-AE10-4CF7-A9DF-59FEFA91B28E}" type="slidenum">
              <a:rPr lang="zh-CN" altLang="en-US" smtClean="0"/>
              <a:pPr/>
              <a:t>58</a:t>
            </a:fld>
            <a:r>
              <a:rPr lang="en-US" altLang="zh-CN"/>
              <a:t>/ 61 &gt;</a:t>
            </a:r>
            <a:endParaRPr lang="zh-CN" altLang="en-US" dirty="0"/>
          </a:p>
        </p:txBody>
      </p:sp>
      <p:pic>
        <p:nvPicPr>
          <p:cNvPr id="7" name="图片 6">
            <a:extLst>
              <a:ext uri="{FF2B5EF4-FFF2-40B4-BE49-F238E27FC236}">
                <a16:creationId xmlns:a16="http://schemas.microsoft.com/office/drawing/2014/main" id="{5AF9E554-BEFE-D91C-58B4-5E28A1FB066A}"/>
              </a:ext>
            </a:extLst>
          </p:cNvPr>
          <p:cNvPicPr>
            <a:picLocks noChangeAspect="1"/>
          </p:cNvPicPr>
          <p:nvPr/>
        </p:nvPicPr>
        <p:blipFill>
          <a:blip r:embed="rId5"/>
          <a:stretch>
            <a:fillRect/>
          </a:stretch>
        </p:blipFill>
        <p:spPr>
          <a:xfrm>
            <a:off x="579770" y="1133924"/>
            <a:ext cx="2740479" cy="4997834"/>
          </a:xfrm>
          <a:prstGeom prst="rect">
            <a:avLst/>
          </a:prstGeom>
        </p:spPr>
      </p:pic>
    </p:spTree>
    <p:extLst>
      <p:ext uri="{BB962C8B-B14F-4D97-AF65-F5344CB8AC3E}">
        <p14:creationId xmlns:p14="http://schemas.microsoft.com/office/powerpoint/2010/main" val="239666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N-gram</a:t>
            </a:r>
            <a:r>
              <a:rPr lang="zh-CN" altLang="en-US" dirty="0">
                <a:sym typeface="Arial" panose="020B0604020202020204" pitchFamily="34" charset="0"/>
              </a:rPr>
              <a:t>：最早最简单的语言模型</a:t>
            </a:r>
          </a:p>
        </p:txBody>
      </p:sp>
      <p:sp>
        <p:nvSpPr>
          <p:cNvPr id="4" name="文本框 3">
            <a:extLst>
              <a:ext uri="{FF2B5EF4-FFF2-40B4-BE49-F238E27FC236}">
                <a16:creationId xmlns:a16="http://schemas.microsoft.com/office/drawing/2014/main" id="{D9B70660-2B80-CF4D-C6E7-A5AF807F7D07}"/>
              </a:ext>
            </a:extLst>
          </p:cNvPr>
          <p:cNvSpPr txBox="1"/>
          <p:nvPr/>
        </p:nvSpPr>
        <p:spPr>
          <a:xfrm>
            <a:off x="439001" y="1188025"/>
            <a:ext cx="11184247" cy="369332"/>
          </a:xfrm>
          <a:prstGeom prst="rect">
            <a:avLst/>
          </a:prstGeom>
          <a:noFill/>
        </p:spPr>
        <p:txBody>
          <a:bodyPr wrap="square">
            <a:spAutoFit/>
          </a:bodyPr>
          <a:lstStyle/>
          <a:p>
            <a:pPr algn="l"/>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 − </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gram</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模型通过将文本分割成连续的</a:t>
            </a:r>
            <a:r>
              <a:rPr lang="en-US" altLang="zh-CN"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个词的组合（即 </a:t>
            </a:r>
            <a:r>
              <a:rPr lang="en-US" altLang="zh-CN" dirty="0">
                <a:latin typeface="Arial" panose="020B0604020202020204" pitchFamily="34" charset="0"/>
                <a:ea typeface="微软雅黑" panose="020B0503020204020204" pitchFamily="34" charset="-122"/>
                <a:cs typeface="Arial" panose="020B0604020202020204" pitchFamily="34" charset="0"/>
              </a:rPr>
              <a:t>N</a:t>
            </a:r>
            <a:r>
              <a:rPr lang="zh-CN" altLang="en-US" dirty="0">
                <a:latin typeface="Arial" panose="020B0604020202020204" pitchFamily="34" charset="0"/>
                <a:ea typeface="微软雅黑" panose="020B0503020204020204" pitchFamily="34" charset="-122"/>
                <a:cs typeface="Arial" panose="020B0604020202020204" pitchFamily="34" charset="0"/>
              </a:rPr>
              <a:t> − </a:t>
            </a:r>
            <a:r>
              <a:rPr lang="en-US" altLang="zh-CN" dirty="0">
                <a:latin typeface="Arial" panose="020B0604020202020204" pitchFamily="34" charset="0"/>
                <a:ea typeface="微软雅黑" panose="020B0503020204020204" pitchFamily="34" charset="-122"/>
                <a:cs typeface="Arial" panose="020B0604020202020204" pitchFamily="34" charset="0"/>
              </a:rPr>
              <a:t>gram</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），来近似描述词汇序列的联合概率。</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1EACDB2A-9D3B-06B7-E9BC-20DB47E4D800}"/>
              </a:ext>
            </a:extLst>
          </p:cNvPr>
          <p:cNvSpPr txBox="1"/>
          <p:nvPr/>
        </p:nvSpPr>
        <p:spPr>
          <a:xfrm>
            <a:off x="439001" y="1626105"/>
            <a:ext cx="10920298" cy="874407"/>
          </a:xfrm>
          <a:prstGeom prst="rect">
            <a:avLst/>
          </a:prstGeom>
          <a:noFill/>
        </p:spPr>
        <p:txBody>
          <a:bodyPr wrap="square">
            <a:spAutoFit/>
          </a:bodyPr>
          <a:lstStyle/>
          <a:p>
            <a:pPr>
              <a:lnSpc>
                <a:spcPct val="150000"/>
              </a:lnSpc>
            </a:pPr>
            <a:r>
              <a:rPr lang="zh-CN" altLang="en-US" sz="1800" i="0" u="none" strike="noStrike" baseline="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算法思想：</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假设一个词出现的概率仅依赖于它前面的</a:t>
            </a: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N</a:t>
            </a:r>
            <a:r>
              <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个词。在预测下一个单词的概率时，只考虑它前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面的 </a:t>
            </a: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N</a:t>
            </a:r>
            <a:r>
              <a:rPr lang="zh-CN" altLang="en-US"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 − </a:t>
            </a:r>
            <a:r>
              <a:rPr lang="en-US" altLang="zh-CN" sz="1800" b="0" i="0" u="none" strike="noStrike"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r>
              <a:rPr lang="zh-CN" altLang="en-US" sz="18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个词，即</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36E3AE-5D39-6627-6A41-A43176EE7F09}"/>
                  </a:ext>
                </a:extLst>
              </p:cNvPr>
              <p:cNvSpPr txBox="1"/>
              <p:nvPr/>
            </p:nvSpPr>
            <p:spPr>
              <a:xfrm>
                <a:off x="3007150" y="2569260"/>
                <a:ext cx="515657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cs typeface="Times New Roman" panose="02020603050405020304" pitchFamily="18" charset="0"/>
                        </a:rPr>
                        <m:t>𝑃</m:t>
                      </m:r>
                      <m:d>
                        <m:dPr>
                          <m:ctrlPr>
                            <a:rPr lang="zh-CN" altLang="en-US" sz="2400" i="1">
                              <a:solidFill>
                                <a:schemeClr val="tx1"/>
                              </a:solidFill>
                              <a:latin typeface="Cambria Math" panose="02040503050406030204" pitchFamily="18" charset="0"/>
                            </a:rPr>
                          </m:ctrlPr>
                        </m:dPr>
                        <m:e>
                          <m:d>
                            <m:dPr>
                              <m:begChr m:val=""/>
                              <m:endChr m:val="|"/>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cs typeface="Times New Roman" panose="02020603050405020304" pitchFamily="18" charset="0"/>
                                    </a:rPr>
                                    <m:t>𝑤</m:t>
                                  </m:r>
                                </m:e>
                                <m:sub>
                                  <m:r>
                                    <a:rPr lang="zh-CN" altLang="en-US" sz="2400" i="1" smtClean="0">
                                      <a:solidFill>
                                        <a:schemeClr val="tx1"/>
                                      </a:solidFill>
                                      <a:latin typeface="Cambria Math" panose="02040503050406030204" pitchFamily="18" charset="0"/>
                                      <a:cs typeface="Times New Roman" panose="02020603050405020304" pitchFamily="18" charset="0"/>
                                    </a:rPr>
                                    <m:t>𝑖</m:t>
                                  </m:r>
                                </m:sub>
                              </m:sSub>
                            </m:e>
                          </m:d>
                          <m:sSub>
                            <m:sSubPr>
                              <m:ctrlPr>
                                <a:rPr lang="zh-CN" altLang="en-US" sz="2400" i="1">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cs typeface="Times New Roman" panose="02020603050405020304" pitchFamily="18" charset="0"/>
                                </a:rPr>
                                <m:t>𝑤</m:t>
                              </m:r>
                            </m:e>
                            <m:sub>
                              <m:r>
                                <a:rPr lang="zh-CN" altLang="en-US" sz="2400" i="1" smtClean="0">
                                  <a:solidFill>
                                    <a:schemeClr val="tx1"/>
                                  </a:solidFill>
                                  <a:latin typeface="Cambria Math" panose="02040503050406030204" pitchFamily="18" charset="0"/>
                                  <a:cs typeface="Times New Roman" panose="02020603050405020304" pitchFamily="18" charset="0"/>
                                </a:rPr>
                                <m:t>𝑖</m:t>
                              </m:r>
                              <m:r>
                                <a:rPr lang="zh-CN" altLang="en-US" sz="2400" i="1" smtClean="0">
                                  <a:solidFill>
                                    <a:schemeClr val="tx1"/>
                                  </a:solidFill>
                                  <a:latin typeface="Cambria Math" panose="02040503050406030204" pitchFamily="18" charset="0"/>
                                  <a:cs typeface="Times New Roman" panose="02020603050405020304" pitchFamily="18" charset="0"/>
                                </a:rPr>
                                <m:t>−1</m:t>
                              </m:r>
                            </m:sub>
                          </m:sSub>
                          <m:r>
                            <a:rPr lang="zh-CN" altLang="en-US" sz="2400" i="1" smtClean="0">
                              <a:solidFill>
                                <a:schemeClr val="tx1"/>
                              </a:solidFill>
                              <a:latin typeface="Cambria Math" panose="02040503050406030204" pitchFamily="18" charset="0"/>
                              <a:cs typeface="Times New Roman" panose="02020603050405020304" pitchFamily="18" charset="0"/>
                            </a:rPr>
                            <m:t>,…,</m:t>
                          </m:r>
                          <m:sSub>
                            <m:sSubPr>
                              <m:ctrlPr>
                                <a:rPr lang="zh-CN" altLang="en-US" sz="2400" i="1">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cs typeface="Times New Roman" panose="02020603050405020304" pitchFamily="18" charset="0"/>
                                </a:rPr>
                                <m:t>𝑤</m:t>
                              </m:r>
                            </m:e>
                            <m:sub>
                              <m:r>
                                <a:rPr lang="zh-CN" altLang="en-US" sz="2400" i="1" smtClean="0">
                                  <a:solidFill>
                                    <a:schemeClr val="tx1"/>
                                  </a:solidFill>
                                  <a:latin typeface="Cambria Math" panose="02040503050406030204" pitchFamily="18" charset="0"/>
                                  <a:cs typeface="Times New Roman" panose="02020603050405020304" pitchFamily="18" charset="0"/>
                                </a:rPr>
                                <m:t>𝑖</m:t>
                              </m:r>
                              <m:r>
                                <a:rPr lang="zh-CN" altLang="en-US" sz="2400" i="1" smtClean="0">
                                  <a:solidFill>
                                    <a:schemeClr val="tx1"/>
                                  </a:solidFill>
                                  <a:latin typeface="Cambria Math" panose="02040503050406030204" pitchFamily="18" charset="0"/>
                                  <a:cs typeface="Times New Roman" panose="02020603050405020304" pitchFamily="18" charset="0"/>
                                </a:rPr>
                                <m:t>−</m:t>
                              </m:r>
                              <m:r>
                                <a:rPr lang="zh-CN" altLang="en-US" sz="2400" i="1" smtClean="0">
                                  <a:solidFill>
                                    <a:schemeClr val="tx1"/>
                                  </a:solidFill>
                                  <a:latin typeface="Cambria Math" panose="02040503050406030204" pitchFamily="18" charset="0"/>
                                  <a:cs typeface="Times New Roman" panose="02020603050405020304" pitchFamily="18" charset="0"/>
                                </a:rPr>
                                <m:t>𝑛</m:t>
                              </m:r>
                              <m:r>
                                <a:rPr lang="zh-CN" altLang="en-US" sz="2400" i="1" smtClean="0">
                                  <a:solidFill>
                                    <a:schemeClr val="tx1"/>
                                  </a:solidFill>
                                  <a:latin typeface="Cambria Math" panose="02040503050406030204" pitchFamily="18" charset="0"/>
                                  <a:cs typeface="Times New Roman" panose="02020603050405020304" pitchFamily="18" charset="0"/>
                                </a:rPr>
                                <m:t>+1</m:t>
                              </m:r>
                            </m:sub>
                          </m:sSub>
                        </m:e>
                      </m:d>
                    </m:oMath>
                  </m:oMathPara>
                </a14:m>
                <a:endParaRPr lang="zh-CN" altLang="en-US" sz="2400" i="1" dirty="0">
                  <a:solidFill>
                    <a:schemeClr val="tx1"/>
                  </a:solidFill>
                  <a:latin typeface="Arial" panose="020B0604020202020204" pitchFamily="34" charset="0"/>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4036E3AE-5D39-6627-6A41-A43176EE7F09}"/>
                  </a:ext>
                </a:extLst>
              </p:cNvPr>
              <p:cNvSpPr txBox="1">
                <a:spLocks noRot="1" noChangeAspect="1" noMove="1" noResize="1" noEditPoints="1" noAdjustHandles="1" noChangeArrowheads="1" noChangeShapeType="1" noTextEdit="1"/>
              </p:cNvSpPr>
              <p:nvPr/>
            </p:nvSpPr>
            <p:spPr>
              <a:xfrm>
                <a:off x="3007150" y="2569260"/>
                <a:ext cx="5156574" cy="369332"/>
              </a:xfrm>
              <a:prstGeom prst="rect">
                <a:avLst/>
              </a:prstGeom>
              <a:blipFill>
                <a:blip r:embed="rId3"/>
                <a:stretch>
                  <a:fillRect t="-170492" b="-259016"/>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5ADBE8C-7392-6468-4A4E-B0609F2D0E40}"/>
              </a:ext>
            </a:extLst>
          </p:cNvPr>
          <p:cNvGrpSpPr/>
          <p:nvPr/>
        </p:nvGrpSpPr>
        <p:grpSpPr>
          <a:xfrm>
            <a:off x="2809188" y="3388057"/>
            <a:ext cx="6008291" cy="495171"/>
            <a:chOff x="1093509" y="3510755"/>
            <a:chExt cx="6008291" cy="495171"/>
          </a:xfrm>
        </p:grpSpPr>
        <p:sp>
          <p:nvSpPr>
            <p:cNvPr id="5" name="文本框 4">
              <a:extLst>
                <a:ext uri="{FF2B5EF4-FFF2-40B4-BE49-F238E27FC236}">
                  <a16:creationId xmlns:a16="http://schemas.microsoft.com/office/drawing/2014/main" id="{68A92A98-F149-9FDC-8314-CDBCFEF4170B}"/>
                </a:ext>
              </a:extLst>
            </p:cNvPr>
            <p:cNvSpPr txBox="1"/>
            <p:nvPr/>
          </p:nvSpPr>
          <p:spPr>
            <a:xfrm>
              <a:off x="1093509" y="3516198"/>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1</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 name="组合 19">
              <a:extLst>
                <a:ext uri="{FF2B5EF4-FFF2-40B4-BE49-F238E27FC236}">
                  <a16:creationId xmlns:a16="http://schemas.microsoft.com/office/drawing/2014/main" id="{21073950-F9EE-2EA6-B573-71BB30AAF868}"/>
                </a:ext>
              </a:extLst>
            </p:cNvPr>
            <p:cNvGrpSpPr/>
            <p:nvPr/>
          </p:nvGrpSpPr>
          <p:grpSpPr>
            <a:xfrm>
              <a:off x="2300924" y="3549391"/>
              <a:ext cx="2780908" cy="456535"/>
              <a:chOff x="4302550" y="3838106"/>
              <a:chExt cx="2780908" cy="456535"/>
            </a:xfrm>
          </p:grpSpPr>
          <p:sp>
            <p:nvSpPr>
              <p:cNvPr id="15" name="矩形: 圆角 14">
                <a:extLst>
                  <a:ext uri="{FF2B5EF4-FFF2-40B4-BE49-F238E27FC236}">
                    <a16:creationId xmlns:a16="http://schemas.microsoft.com/office/drawing/2014/main" id="{B0D1D807-54CB-7BCA-46C2-72557A536C66}"/>
                  </a:ext>
                </a:extLst>
              </p:cNvPr>
              <p:cNvSpPr/>
              <p:nvPr/>
            </p:nvSpPr>
            <p:spPr>
              <a:xfrm>
                <a:off x="5988574" y="3976874"/>
                <a:ext cx="716437"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73DA81B-4788-384D-9388-A28018827791}"/>
                  </a:ext>
                </a:extLst>
              </p:cNvPr>
              <p:cNvSpPr/>
              <p:nvPr/>
            </p:nvSpPr>
            <p:spPr>
              <a:xfrm>
                <a:off x="5578638" y="3978111"/>
                <a:ext cx="320512"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9DCA8F4-2FE4-A58A-2F7D-A413E8971F5C}"/>
                  </a:ext>
                </a:extLst>
              </p:cNvPr>
              <p:cNvSpPr/>
              <p:nvPr/>
            </p:nvSpPr>
            <p:spPr>
              <a:xfrm>
                <a:off x="5139177" y="3959327"/>
                <a:ext cx="320512"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5AFFC53F-EEA0-57A6-93A0-E1CBDE97AFEC}"/>
                  </a:ext>
                </a:extLst>
              </p:cNvPr>
              <p:cNvSpPr/>
              <p:nvPr/>
            </p:nvSpPr>
            <p:spPr>
              <a:xfrm>
                <a:off x="4366966" y="3959327"/>
                <a:ext cx="716437"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DC74B79-3767-8536-CCA1-72CBA4FE8616}"/>
                  </a:ext>
                </a:extLst>
              </p:cNvPr>
              <p:cNvSpPr txBox="1"/>
              <p:nvPr/>
            </p:nvSpPr>
            <p:spPr>
              <a:xfrm>
                <a:off x="4302550" y="3838106"/>
                <a:ext cx="2780908" cy="456535"/>
              </a:xfrm>
              <a:prstGeom prst="rect">
                <a:avLst/>
              </a:prstGeom>
              <a:noFill/>
            </p:spPr>
            <p:txBody>
              <a:bodyPr wrap="square" rtlCol="0">
                <a:spAutoFit/>
              </a:bodyPr>
              <a:lstStyle/>
              <a:p>
                <a:pPr algn="l">
                  <a:lnSpc>
                    <a:spcPct val="150000"/>
                  </a:lnSpc>
                </a:pP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  三   打  白骨精</a:t>
                </a:r>
              </a:p>
            </p:txBody>
          </p:sp>
        </p:grpSp>
        <p:sp>
          <p:nvSpPr>
            <p:cNvPr id="31" name="文本框 30">
              <a:extLst>
                <a:ext uri="{FF2B5EF4-FFF2-40B4-BE49-F238E27FC236}">
                  <a16:creationId xmlns:a16="http://schemas.microsoft.com/office/drawing/2014/main" id="{0AE4000E-6BD6-3ED6-07B8-50E32C24FB24}"/>
                </a:ext>
              </a:extLst>
            </p:cNvPr>
            <p:cNvSpPr txBox="1"/>
            <p:nvPr/>
          </p:nvSpPr>
          <p:spPr>
            <a:xfrm>
              <a:off x="5577067" y="3510755"/>
              <a:ext cx="1524733" cy="456535"/>
            </a:xfrm>
            <a:prstGeom prst="rect">
              <a:avLst/>
            </a:prstGeom>
            <a:noFill/>
          </p:spPr>
          <p:txBody>
            <a:bodyPr wrap="square" rtlCol="0">
              <a:spAutoFit/>
            </a:bodyPr>
            <a:lstStyle/>
            <a:p>
              <a:pPr algn="l">
                <a:lnSpc>
                  <a:spcPct val="150000"/>
                </a:lnSpc>
              </a:pP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unigram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8" name="组合 37">
            <a:extLst>
              <a:ext uri="{FF2B5EF4-FFF2-40B4-BE49-F238E27FC236}">
                <a16:creationId xmlns:a16="http://schemas.microsoft.com/office/drawing/2014/main" id="{1A693E2B-A3A8-16C0-E84A-EECF542A3C7F}"/>
              </a:ext>
            </a:extLst>
          </p:cNvPr>
          <p:cNvGrpSpPr/>
          <p:nvPr/>
        </p:nvGrpSpPr>
        <p:grpSpPr>
          <a:xfrm>
            <a:off x="2809188" y="4485672"/>
            <a:ext cx="6016661" cy="525457"/>
            <a:chOff x="1093509" y="4051954"/>
            <a:chExt cx="6016661" cy="525457"/>
          </a:xfrm>
        </p:grpSpPr>
        <p:sp>
          <p:nvSpPr>
            <p:cNvPr id="29" name="矩形: 圆角 28">
              <a:extLst>
                <a:ext uri="{FF2B5EF4-FFF2-40B4-BE49-F238E27FC236}">
                  <a16:creationId xmlns:a16="http://schemas.microsoft.com/office/drawing/2014/main" id="{3C322B5F-F31D-DBAE-7B70-96359A8C9BAC}"/>
                </a:ext>
              </a:extLst>
            </p:cNvPr>
            <p:cNvSpPr/>
            <p:nvPr/>
          </p:nvSpPr>
          <p:spPr>
            <a:xfrm>
              <a:off x="3465921" y="4212013"/>
              <a:ext cx="368431" cy="296609"/>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FE8A6FAF-540C-8114-ED64-321454895B5C}"/>
                </a:ext>
              </a:extLst>
            </p:cNvPr>
            <p:cNvSpPr/>
            <p:nvPr/>
          </p:nvSpPr>
          <p:spPr>
            <a:xfrm>
              <a:off x="3203536" y="4238920"/>
              <a:ext cx="254525" cy="22044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44015097-420E-1E56-293E-7C2928A7286F}"/>
                </a:ext>
              </a:extLst>
            </p:cNvPr>
            <p:cNvSpPr/>
            <p:nvPr/>
          </p:nvSpPr>
          <p:spPr>
            <a:xfrm>
              <a:off x="3089634" y="4211944"/>
              <a:ext cx="368430"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ADE8595-43FD-7728-8952-2E5DDAB60AFB}"/>
                </a:ext>
              </a:extLst>
            </p:cNvPr>
            <p:cNvSpPr txBox="1"/>
            <p:nvPr/>
          </p:nvSpPr>
          <p:spPr>
            <a:xfrm>
              <a:off x="1093509" y="4051954"/>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2</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矩形: 圆角 26">
              <a:extLst>
                <a:ext uri="{FF2B5EF4-FFF2-40B4-BE49-F238E27FC236}">
                  <a16:creationId xmlns:a16="http://schemas.microsoft.com/office/drawing/2014/main" id="{B7F0A252-EF5E-45EA-7883-62704AEFB8B0}"/>
                </a:ext>
              </a:extLst>
            </p:cNvPr>
            <p:cNvSpPr/>
            <p:nvPr/>
          </p:nvSpPr>
          <p:spPr>
            <a:xfrm>
              <a:off x="3193868" y="4211944"/>
              <a:ext cx="325225"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A7402B25-32D5-9312-2AB4-10A48DD9EF7E}"/>
                </a:ext>
              </a:extLst>
            </p:cNvPr>
            <p:cNvSpPr/>
            <p:nvPr/>
          </p:nvSpPr>
          <p:spPr>
            <a:xfrm>
              <a:off x="2365340" y="4213781"/>
              <a:ext cx="2338045" cy="294841"/>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21DFF049-9999-1569-C44B-9A104B3D6BE0}"/>
                </a:ext>
              </a:extLst>
            </p:cNvPr>
            <p:cNvSpPr/>
            <p:nvPr/>
          </p:nvSpPr>
          <p:spPr>
            <a:xfrm>
              <a:off x="3564754" y="4206699"/>
              <a:ext cx="259237" cy="296678"/>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6C827420-681A-74BA-62F4-C5B388E7C5C6}"/>
                </a:ext>
              </a:extLst>
            </p:cNvPr>
            <p:cNvSpPr/>
            <p:nvPr/>
          </p:nvSpPr>
          <p:spPr>
            <a:xfrm>
              <a:off x="3107703" y="4211943"/>
              <a:ext cx="469310" cy="301923"/>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8707BF7-EE79-5E47-F378-B089D750C2DA}"/>
                </a:ext>
              </a:extLst>
            </p:cNvPr>
            <p:cNvSpPr txBox="1"/>
            <p:nvPr/>
          </p:nvSpPr>
          <p:spPr>
            <a:xfrm>
              <a:off x="2324833" y="4085577"/>
              <a:ext cx="2650605" cy="458459"/>
            </a:xfrm>
            <a:prstGeom prst="rect">
              <a:avLst/>
            </a:prstGeom>
            <a:noFill/>
          </p:spPr>
          <p:txBody>
            <a:bodyPr wrap="square" rtlCol="0">
              <a:spAutoFit/>
            </a:bodyPr>
            <a:lstStyle/>
            <a:p>
              <a:pPr algn="l">
                <a:lnSpc>
                  <a:spcPct val="150000"/>
                </a:lnSpc>
              </a:pP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  三  打  白骨精</a:t>
              </a:r>
            </a:p>
          </p:txBody>
        </p:sp>
        <p:sp>
          <p:nvSpPr>
            <p:cNvPr id="32" name="文本框 31">
              <a:extLst>
                <a:ext uri="{FF2B5EF4-FFF2-40B4-BE49-F238E27FC236}">
                  <a16:creationId xmlns:a16="http://schemas.microsoft.com/office/drawing/2014/main" id="{69F82F59-A403-9D30-A00D-B1D224487DD5}"/>
                </a:ext>
              </a:extLst>
            </p:cNvPr>
            <p:cNvSpPr txBox="1"/>
            <p:nvPr/>
          </p:nvSpPr>
          <p:spPr>
            <a:xfrm>
              <a:off x="5585437" y="4120876"/>
              <a:ext cx="1524733" cy="456535"/>
            </a:xfrm>
            <a:prstGeom prst="rect">
              <a:avLst/>
            </a:prstGeom>
            <a:noFill/>
          </p:spPr>
          <p:txBody>
            <a:bodyPr wrap="square" rtlCol="0">
              <a:spAutoFit/>
            </a:bodyPr>
            <a:lstStyle/>
            <a:p>
              <a:pPr algn="l">
                <a:lnSpc>
                  <a:spcPct val="150000"/>
                </a:lnSpc>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b</a:t>
              </a: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7" name="组合 36">
            <a:extLst>
              <a:ext uri="{FF2B5EF4-FFF2-40B4-BE49-F238E27FC236}">
                <a16:creationId xmlns:a16="http://schemas.microsoft.com/office/drawing/2014/main" id="{490092B5-38F1-39D0-5F7D-37DD2B67F2E8}"/>
              </a:ext>
            </a:extLst>
          </p:cNvPr>
          <p:cNvGrpSpPr/>
          <p:nvPr/>
        </p:nvGrpSpPr>
        <p:grpSpPr>
          <a:xfrm>
            <a:off x="2809188" y="5478541"/>
            <a:ext cx="6016661" cy="562307"/>
            <a:chOff x="2809188" y="5478541"/>
            <a:chExt cx="6016661" cy="562307"/>
          </a:xfrm>
        </p:grpSpPr>
        <p:grpSp>
          <p:nvGrpSpPr>
            <p:cNvPr id="36" name="组合 35">
              <a:extLst>
                <a:ext uri="{FF2B5EF4-FFF2-40B4-BE49-F238E27FC236}">
                  <a16:creationId xmlns:a16="http://schemas.microsoft.com/office/drawing/2014/main" id="{4413F5D3-6E72-6575-4053-4AD95A0FBCCB}"/>
                </a:ext>
              </a:extLst>
            </p:cNvPr>
            <p:cNvGrpSpPr/>
            <p:nvPr/>
          </p:nvGrpSpPr>
          <p:grpSpPr>
            <a:xfrm>
              <a:off x="4081019" y="5691021"/>
              <a:ext cx="2334560" cy="255746"/>
              <a:chOff x="2368825" y="4756905"/>
              <a:chExt cx="2334560" cy="255746"/>
            </a:xfrm>
          </p:grpSpPr>
          <p:sp>
            <p:nvSpPr>
              <p:cNvPr id="24" name="矩形: 圆角 23">
                <a:extLst>
                  <a:ext uri="{FF2B5EF4-FFF2-40B4-BE49-F238E27FC236}">
                    <a16:creationId xmlns:a16="http://schemas.microsoft.com/office/drawing/2014/main" id="{96E5AABF-196C-A378-F0A6-CE0A5CDD87B1}"/>
                  </a:ext>
                </a:extLst>
              </p:cNvPr>
              <p:cNvSpPr/>
              <p:nvPr/>
            </p:nvSpPr>
            <p:spPr>
              <a:xfrm>
                <a:off x="2368825" y="4756905"/>
                <a:ext cx="2334560" cy="255746"/>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D7837703-1AE4-84DF-3539-1E3B3445BCD9}"/>
                  </a:ext>
                </a:extLst>
              </p:cNvPr>
              <p:cNvSpPr/>
              <p:nvPr/>
            </p:nvSpPr>
            <p:spPr>
              <a:xfrm>
                <a:off x="3168140" y="4756905"/>
                <a:ext cx="729384" cy="255746"/>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5005264B-165E-18F0-76DE-1BE5EBA6A5B6}"/>
                </a:ext>
              </a:extLst>
            </p:cNvPr>
            <p:cNvGrpSpPr/>
            <p:nvPr/>
          </p:nvGrpSpPr>
          <p:grpSpPr>
            <a:xfrm>
              <a:off x="2809188" y="5478541"/>
              <a:ext cx="6016661" cy="562307"/>
              <a:chOff x="1093509" y="4550738"/>
              <a:chExt cx="6016661" cy="562307"/>
            </a:xfrm>
          </p:grpSpPr>
          <p:sp>
            <p:nvSpPr>
              <p:cNvPr id="10" name="文本框 9">
                <a:extLst>
                  <a:ext uri="{FF2B5EF4-FFF2-40B4-BE49-F238E27FC236}">
                    <a16:creationId xmlns:a16="http://schemas.microsoft.com/office/drawing/2014/main" id="{3AFE6B7A-CBF9-570E-EDFB-2E7FA65AF277}"/>
                  </a:ext>
                </a:extLst>
              </p:cNvPr>
              <p:cNvSpPr txBox="1"/>
              <p:nvPr/>
            </p:nvSpPr>
            <p:spPr>
              <a:xfrm>
                <a:off x="1093509" y="4550738"/>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3</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9D2EE39E-DFB7-ED84-8565-76925763553F}"/>
                  </a:ext>
                </a:extLst>
              </p:cNvPr>
              <p:cNvSpPr txBox="1"/>
              <p:nvPr/>
            </p:nvSpPr>
            <p:spPr>
              <a:xfrm>
                <a:off x="2289039" y="4615503"/>
                <a:ext cx="3172223" cy="458459"/>
              </a:xfrm>
              <a:prstGeom prst="rect">
                <a:avLst/>
              </a:prstGeom>
              <a:noFill/>
            </p:spPr>
            <p:txBody>
              <a:bodyPr wrap="square" rtlCol="0">
                <a:spAutoFit/>
              </a:bodyPr>
              <a:lstStyle/>
              <a:p>
                <a:pPr algn="l">
                  <a:lnSpc>
                    <a:spcPct val="150000"/>
                  </a:lnSpc>
                </a:pP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  三   打  白骨精</a:t>
                </a:r>
              </a:p>
            </p:txBody>
          </p:sp>
          <p:sp>
            <p:nvSpPr>
              <p:cNvPr id="33" name="文本框 32">
                <a:extLst>
                  <a:ext uri="{FF2B5EF4-FFF2-40B4-BE49-F238E27FC236}">
                    <a16:creationId xmlns:a16="http://schemas.microsoft.com/office/drawing/2014/main" id="{4DCD5AD7-42C4-7A86-6BBD-A8E51A480774}"/>
                  </a:ext>
                </a:extLst>
              </p:cNvPr>
              <p:cNvSpPr txBox="1"/>
              <p:nvPr/>
            </p:nvSpPr>
            <p:spPr>
              <a:xfrm>
                <a:off x="5585437" y="4656510"/>
                <a:ext cx="1524733" cy="456535"/>
              </a:xfrm>
              <a:prstGeom prst="rect">
                <a:avLst/>
              </a:prstGeom>
              <a:noFill/>
            </p:spPr>
            <p:txBody>
              <a:bodyPr wrap="square" rtlCol="0">
                <a:spAutoFit/>
              </a:bodyPr>
              <a:lstStyle/>
              <a:p>
                <a:pPr algn="l">
                  <a:lnSpc>
                    <a:spcPct val="150000"/>
                  </a:lnSpc>
                </a:pP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trigram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39" name="文本框 38">
            <a:extLst>
              <a:ext uri="{FF2B5EF4-FFF2-40B4-BE49-F238E27FC236}">
                <a16:creationId xmlns:a16="http://schemas.microsoft.com/office/drawing/2014/main" id="{ED47E679-A74D-D873-DB22-BBCFA8818F0D}"/>
              </a:ext>
            </a:extLst>
          </p:cNvPr>
          <p:cNvSpPr txBox="1"/>
          <p:nvPr/>
        </p:nvSpPr>
        <p:spPr>
          <a:xfrm>
            <a:off x="9184850" y="2730222"/>
            <a:ext cx="970961" cy="1525739"/>
          </a:xfrm>
          <a:prstGeom prst="rect">
            <a:avLst/>
          </a:prstGeom>
          <a:noFill/>
        </p:spPr>
        <p:txBody>
          <a:bodyPr wrap="square" rtlCol="0">
            <a:spAutoFit/>
          </a:bodyPr>
          <a:lstStyle/>
          <a:p>
            <a:pPr algn="l">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a:t>
            </a: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三</a:t>
            </a:r>
            <a:endParaRPr lang="en-US" altLang="zh-CN"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打</a:t>
            </a: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白骨精</a:t>
            </a:r>
          </a:p>
        </p:txBody>
      </p:sp>
      <p:sp>
        <p:nvSpPr>
          <p:cNvPr id="40" name="文本框 39">
            <a:extLst>
              <a:ext uri="{FF2B5EF4-FFF2-40B4-BE49-F238E27FC236}">
                <a16:creationId xmlns:a16="http://schemas.microsoft.com/office/drawing/2014/main" id="{BD8070B6-86CA-AC31-91D8-A715C2EA7035}"/>
              </a:ext>
            </a:extLst>
          </p:cNvPr>
          <p:cNvSpPr txBox="1"/>
          <p:nvPr/>
        </p:nvSpPr>
        <p:spPr>
          <a:xfrm>
            <a:off x="9184850" y="4352535"/>
            <a:ext cx="1287808" cy="1524007"/>
          </a:xfrm>
          <a:prstGeom prst="rect">
            <a:avLst/>
          </a:prstGeom>
          <a:noFill/>
        </p:spPr>
        <p:txBody>
          <a:bodyPr wrap="square" rtlCol="0">
            <a:spAutoFit/>
          </a:bodyPr>
          <a:lstStyle/>
          <a:p>
            <a:pPr algn="l">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 三 </a:t>
            </a: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三 打</a:t>
            </a:r>
            <a:endParaRPr lang="en-US" altLang="zh-CN"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打 </a:t>
            </a: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白骨精</a:t>
            </a:r>
          </a:p>
          <a:p>
            <a:pPr algn="l">
              <a:lnSpc>
                <a:spcPct val="150000"/>
              </a:lnSpc>
            </a:pP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40">
            <a:extLst>
              <a:ext uri="{FF2B5EF4-FFF2-40B4-BE49-F238E27FC236}">
                <a16:creationId xmlns:a16="http://schemas.microsoft.com/office/drawing/2014/main" id="{1670E484-DCE0-98FA-777F-A8296370DF7F}"/>
              </a:ext>
            </a:extLst>
          </p:cNvPr>
          <p:cNvSpPr txBox="1"/>
          <p:nvPr/>
        </p:nvSpPr>
        <p:spPr>
          <a:xfrm>
            <a:off x="9184850" y="5535447"/>
            <a:ext cx="1524732" cy="1154675"/>
          </a:xfrm>
          <a:prstGeom prst="rect">
            <a:avLst/>
          </a:prstGeom>
          <a:noFill/>
        </p:spPr>
        <p:txBody>
          <a:bodyPr wrap="square" rtlCol="0">
            <a:spAutoFit/>
          </a:bodyPr>
          <a:lstStyle/>
          <a:p>
            <a:pPr algn="l">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孙悟空 三 打 </a:t>
            </a: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三 打</a:t>
            </a:r>
            <a:r>
              <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 </a:t>
            </a: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白骨精</a:t>
            </a:r>
          </a:p>
          <a:p>
            <a:pPr algn="l">
              <a:lnSpc>
                <a:spcPct val="150000"/>
              </a:lnSpc>
            </a:pP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3" name="直接箭头连接符 42">
            <a:extLst>
              <a:ext uri="{FF2B5EF4-FFF2-40B4-BE49-F238E27FC236}">
                <a16:creationId xmlns:a16="http://schemas.microsoft.com/office/drawing/2014/main" id="{D2634B3B-8610-6A02-E967-B14CA52338BD}"/>
              </a:ext>
            </a:extLst>
          </p:cNvPr>
          <p:cNvCxnSpPr>
            <a:cxnSpLocks/>
          </p:cNvCxnSpPr>
          <p:nvPr/>
        </p:nvCxnSpPr>
        <p:spPr>
          <a:xfrm>
            <a:off x="8430980" y="3655906"/>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01638F1A-05EC-FA15-D604-4677AC5EE543}"/>
              </a:ext>
            </a:extLst>
          </p:cNvPr>
          <p:cNvCxnSpPr>
            <a:cxnSpLocks/>
          </p:cNvCxnSpPr>
          <p:nvPr/>
        </p:nvCxnSpPr>
        <p:spPr>
          <a:xfrm>
            <a:off x="8430980" y="4855256"/>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61B83DE3-9F58-3764-1187-689C3E3E053F}"/>
              </a:ext>
            </a:extLst>
          </p:cNvPr>
          <p:cNvCxnSpPr>
            <a:cxnSpLocks/>
          </p:cNvCxnSpPr>
          <p:nvPr/>
        </p:nvCxnSpPr>
        <p:spPr>
          <a:xfrm>
            <a:off x="8384121" y="5814603"/>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 name="灯片编号占位符 5">
            <a:extLst>
              <a:ext uri="{FF2B5EF4-FFF2-40B4-BE49-F238E27FC236}">
                <a16:creationId xmlns:a16="http://schemas.microsoft.com/office/drawing/2014/main" id="{09C6E56C-9D7B-0942-B5D2-5693DD525169}"/>
              </a:ext>
            </a:extLst>
          </p:cNvPr>
          <p:cNvSpPr>
            <a:spLocks noGrp="1"/>
          </p:cNvSpPr>
          <p:nvPr>
            <p:ph type="sldNum" sz="quarter" idx="4"/>
          </p:nvPr>
        </p:nvSpPr>
        <p:spPr/>
        <p:txBody>
          <a:bodyPr/>
          <a:lstStyle/>
          <a:p>
            <a:r>
              <a:rPr lang="en-US" altLang="zh-CN"/>
              <a:t>&lt; </a:t>
            </a:r>
            <a:fld id="{A548B57D-AE10-4CF7-A9DF-59FEFA91B28E}" type="slidenum">
              <a:rPr lang="zh-CN" altLang="en-US" smtClean="0"/>
              <a:pPr/>
              <a:t>5</a:t>
            </a:fld>
            <a:r>
              <a:rPr lang="en-US" altLang="zh-CN"/>
              <a:t>/ 61 &gt;</a:t>
            </a:r>
            <a:endParaRPr lang="zh-CN" altLang="en-US" dirty="0"/>
          </a:p>
        </p:txBody>
      </p:sp>
    </p:spTree>
    <p:extLst>
      <p:ext uri="{BB962C8B-B14F-4D97-AF65-F5344CB8AC3E}">
        <p14:creationId xmlns:p14="http://schemas.microsoft.com/office/powerpoint/2010/main" val="2440150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反复迭代</a:t>
            </a:r>
          </a:p>
        </p:txBody>
      </p:sp>
      <p:sp>
        <p:nvSpPr>
          <p:cNvPr id="5" name="灯片编号占位符 4">
            <a:extLst>
              <a:ext uri="{FF2B5EF4-FFF2-40B4-BE49-F238E27FC236}">
                <a16:creationId xmlns:a16="http://schemas.microsoft.com/office/drawing/2014/main" id="{F7A45D2A-BB8F-0537-88FC-8EC5E9009085}"/>
              </a:ext>
            </a:extLst>
          </p:cNvPr>
          <p:cNvSpPr>
            <a:spLocks noGrp="1"/>
          </p:cNvSpPr>
          <p:nvPr>
            <p:ph type="sldNum" sz="quarter" idx="4"/>
          </p:nvPr>
        </p:nvSpPr>
        <p:spPr/>
        <p:txBody>
          <a:bodyPr/>
          <a:lstStyle/>
          <a:p>
            <a:r>
              <a:rPr lang="en-US" altLang="zh-CN"/>
              <a:t>&lt; </a:t>
            </a:r>
            <a:fld id="{A548B57D-AE10-4CF7-A9DF-59FEFA91B28E}" type="slidenum">
              <a:rPr lang="zh-CN" altLang="en-US" smtClean="0"/>
              <a:pPr/>
              <a:t>59</a:t>
            </a:fld>
            <a:r>
              <a:rPr lang="en-US" altLang="zh-CN"/>
              <a:t>/ 61 &gt;</a:t>
            </a:r>
            <a:endParaRPr lang="zh-CN" altLang="en-US" dirty="0"/>
          </a:p>
        </p:txBody>
      </p:sp>
      <p:grpSp>
        <p:nvGrpSpPr>
          <p:cNvPr id="11" name="组合 10">
            <a:extLst>
              <a:ext uri="{FF2B5EF4-FFF2-40B4-BE49-F238E27FC236}">
                <a16:creationId xmlns:a16="http://schemas.microsoft.com/office/drawing/2014/main" id="{045EF447-3C60-0C31-F5E3-C87D6FB05B04}"/>
              </a:ext>
            </a:extLst>
          </p:cNvPr>
          <p:cNvGrpSpPr/>
          <p:nvPr/>
        </p:nvGrpSpPr>
        <p:grpSpPr>
          <a:xfrm>
            <a:off x="1100317" y="911887"/>
            <a:ext cx="9991365" cy="5559934"/>
            <a:chOff x="1043579" y="911887"/>
            <a:chExt cx="9840443" cy="5482465"/>
          </a:xfrm>
        </p:grpSpPr>
        <p:pic>
          <p:nvPicPr>
            <p:cNvPr id="8" name="图片 7">
              <a:extLst>
                <a:ext uri="{FF2B5EF4-FFF2-40B4-BE49-F238E27FC236}">
                  <a16:creationId xmlns:a16="http://schemas.microsoft.com/office/drawing/2014/main" id="{2F02AB27-AD70-022C-7E75-B05917F7E16E}"/>
                </a:ext>
              </a:extLst>
            </p:cNvPr>
            <p:cNvPicPr>
              <a:picLocks noChangeAspect="1"/>
            </p:cNvPicPr>
            <p:nvPr/>
          </p:nvPicPr>
          <p:blipFill>
            <a:blip r:embed="rId3"/>
            <a:stretch>
              <a:fillRect/>
            </a:stretch>
          </p:blipFill>
          <p:spPr>
            <a:xfrm>
              <a:off x="1043579" y="911887"/>
              <a:ext cx="9671768" cy="5357833"/>
            </a:xfrm>
            <a:prstGeom prst="rect">
              <a:avLst/>
            </a:prstGeom>
          </p:spPr>
        </p:pic>
        <p:sp>
          <p:nvSpPr>
            <p:cNvPr id="9" name="矩形 8">
              <a:extLst>
                <a:ext uri="{FF2B5EF4-FFF2-40B4-BE49-F238E27FC236}">
                  <a16:creationId xmlns:a16="http://schemas.microsoft.com/office/drawing/2014/main" id="{06696CDF-CDCD-F329-B3B9-8E8EC9A54D47}"/>
                </a:ext>
              </a:extLst>
            </p:cNvPr>
            <p:cNvSpPr/>
            <p:nvPr/>
          </p:nvSpPr>
          <p:spPr>
            <a:xfrm>
              <a:off x="10227075" y="5903649"/>
              <a:ext cx="656947" cy="4907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FCBA850-6EC5-AB7F-B4F4-C2020E2484F0}"/>
                </a:ext>
              </a:extLst>
            </p:cNvPr>
            <p:cNvSpPr/>
            <p:nvPr/>
          </p:nvSpPr>
          <p:spPr>
            <a:xfrm>
              <a:off x="1070212" y="1057921"/>
              <a:ext cx="3120047" cy="5844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84700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zh-CN" altLang="en-US" dirty="0">
                <a:sym typeface="Arial" panose="020B0604020202020204" pitchFamily="34" charset="0"/>
              </a:rPr>
              <a:t>部分参考资料</a:t>
            </a:r>
          </a:p>
        </p:txBody>
      </p:sp>
      <p:sp>
        <p:nvSpPr>
          <p:cNvPr id="3" name="文本框 2">
            <a:extLst>
              <a:ext uri="{FF2B5EF4-FFF2-40B4-BE49-F238E27FC236}">
                <a16:creationId xmlns:a16="http://schemas.microsoft.com/office/drawing/2014/main" id="{1C248F3B-60E1-27D9-3278-82BA75AB009B}"/>
              </a:ext>
            </a:extLst>
          </p:cNvPr>
          <p:cNvSpPr txBox="1"/>
          <p:nvPr/>
        </p:nvSpPr>
        <p:spPr>
          <a:xfrm>
            <a:off x="889246" y="1260630"/>
            <a:ext cx="10413507" cy="4196020"/>
          </a:xfrm>
          <a:prstGeom prst="rect">
            <a:avLst/>
          </a:prstGeom>
          <a:noFill/>
        </p:spPr>
        <p:txBody>
          <a:bodyPr wrap="square" rtlCol="0">
            <a:spAutoFit/>
          </a:bodyPr>
          <a:lstStyle/>
          <a:p>
            <a:pPr marL="342900" indent="-342900" algn="l">
              <a:lnSpc>
                <a:spcPct val="150000"/>
              </a:lnSpc>
              <a:buClr>
                <a:schemeClr val="accent1"/>
              </a:buClr>
              <a:buFont typeface="+mj-lt"/>
              <a:buAutoNum type="arabicPeriod"/>
            </a:pPr>
            <a:r>
              <a:rPr lang="en-US" altLang="zh-CN" dirty="0">
                <a:latin typeface="Arial" panose="020B0604020202020204" pitchFamily="34" charset="0"/>
                <a:ea typeface="微软雅黑" panose="020B0503020204020204" pitchFamily="34" charset="-122"/>
                <a:cs typeface="Arial" panose="020B0604020202020204" pitchFamily="34" charset="0"/>
                <a:hlinkClick r:id="rId3"/>
              </a:rPr>
              <a:t>《</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3"/>
              </a:rPr>
              <a:t>Improving Language Understanding by Generative Pre-Training》</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4"/>
              </a:rPr>
              <a:t>《Language Models are Unsupervised Multitask Learners》</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5"/>
              </a:rPr>
              <a:t>《Language Models are Few-Shot Learners》</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dirty="0">
                <a:latin typeface="Arial" panose="020B0604020202020204" pitchFamily="34" charset="0"/>
                <a:ea typeface="微软雅黑" panose="020B0503020204020204" pitchFamily="34" charset="-122"/>
                <a:cs typeface="Arial" panose="020B0604020202020204" pitchFamily="34" charset="0"/>
                <a:hlinkClick r:id="rId6"/>
              </a:rPr>
              <a:t>《Training language models to follow instructions with human feedback》</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7"/>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7"/>
              </a:rPr>
              <a:t>https://zhuanlan.zhihu.com/p/609716668</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8"/>
              </a:rPr>
              <a:t>https://towardsdatascience.com/the-three-decoding-methods-for-nlp</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9"/>
              </a:rPr>
              <a:t>https://zhuanlan.zhihu.com/p/618325377</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10"/>
              </a:rPr>
              <a:t>https://medium.com/walmartglobaltech/the-journey-of-open-ai-gpt-models</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11"/>
              </a:rPr>
              <a:t>https://zhuanlan.zhihu.com/p/624038226</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marL="342900" indent="-342900" algn="l">
              <a:lnSpc>
                <a:spcPct val="150000"/>
              </a:lnSpc>
              <a:buClr>
                <a:schemeClr val="accent1"/>
              </a:buClr>
              <a:buFont typeface="+mj-lt"/>
              <a:buAutoNum type="arabicPeriod"/>
            </a:pP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hlinkClick r:id="rId12"/>
              </a:rPr>
              <a:t>https://www.bilibili.com/video/BV1hd4y187CR</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CCD09A3C-A3D9-0C56-31FE-A1A23B37B8F8}"/>
              </a:ext>
            </a:extLst>
          </p:cNvPr>
          <p:cNvSpPr>
            <a:spLocks noGrp="1"/>
          </p:cNvSpPr>
          <p:nvPr>
            <p:ph type="sldNum" sz="quarter" idx="4"/>
          </p:nvPr>
        </p:nvSpPr>
        <p:spPr/>
        <p:txBody>
          <a:bodyPr/>
          <a:lstStyle/>
          <a:p>
            <a:r>
              <a:rPr lang="en-US" altLang="zh-CN"/>
              <a:t>&lt; </a:t>
            </a:r>
            <a:fld id="{A548B57D-AE10-4CF7-A9DF-59FEFA91B28E}" type="slidenum">
              <a:rPr lang="zh-CN" altLang="en-US" smtClean="0"/>
              <a:pPr/>
              <a:t>60</a:t>
            </a:fld>
            <a:r>
              <a:rPr lang="en-US" altLang="zh-CN"/>
              <a:t>/ 61 &gt;</a:t>
            </a:r>
            <a:endParaRPr lang="zh-CN" altLang="en-US" dirty="0"/>
          </a:p>
        </p:txBody>
      </p:sp>
    </p:spTree>
    <p:extLst>
      <p:ext uri="{BB962C8B-B14F-4D97-AF65-F5344CB8AC3E}">
        <p14:creationId xmlns:p14="http://schemas.microsoft.com/office/powerpoint/2010/main" val="3727241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1EB66FD-EEB9-194C-6414-5346E93ABFC4}"/>
              </a:ext>
            </a:extLst>
          </p:cNvPr>
          <p:cNvSpPr/>
          <p:nvPr/>
        </p:nvSpPr>
        <p:spPr>
          <a:xfrm>
            <a:off x="452761" y="621437"/>
            <a:ext cx="2681056" cy="4616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8471A61-5A62-6BE1-2DE2-E21D21266E90}"/>
              </a:ext>
            </a:extLst>
          </p:cNvPr>
          <p:cNvSpPr txBox="1"/>
          <p:nvPr/>
        </p:nvSpPr>
        <p:spPr>
          <a:xfrm>
            <a:off x="4317507" y="1651856"/>
            <a:ext cx="3556986" cy="2034596"/>
          </a:xfrm>
          <a:prstGeom prst="rect">
            <a:avLst/>
          </a:prstGeom>
          <a:noFill/>
        </p:spPr>
        <p:txBody>
          <a:bodyPr wrap="square" rtlCol="0">
            <a:spAutoFit/>
          </a:bodyPr>
          <a:lstStyle/>
          <a:p>
            <a:pPr algn="l">
              <a:lnSpc>
                <a:spcPct val="150000"/>
              </a:lnSpc>
            </a:pPr>
            <a:r>
              <a:rPr lang="en-US" altLang="zh-CN" sz="96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rPr>
              <a:t>Q &amp; A</a:t>
            </a:r>
            <a:endParaRPr lang="zh-CN" altLang="en-US" sz="9600" i="0" u="none" strike="noStrike" baseline="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B9559D4D-8025-FBA1-4452-6AC95CA10C1B}"/>
              </a:ext>
            </a:extLst>
          </p:cNvPr>
          <p:cNvSpPr>
            <a:spLocks noGrp="1"/>
          </p:cNvSpPr>
          <p:nvPr>
            <p:ph type="sldNum" sz="quarter" idx="4"/>
          </p:nvPr>
        </p:nvSpPr>
        <p:spPr/>
        <p:txBody>
          <a:bodyPr/>
          <a:lstStyle/>
          <a:p>
            <a:r>
              <a:rPr lang="en-US" altLang="zh-CN"/>
              <a:t>&lt; </a:t>
            </a:r>
            <a:fld id="{A548B57D-AE10-4CF7-A9DF-59FEFA91B28E}" type="slidenum">
              <a:rPr lang="zh-CN" altLang="en-US" smtClean="0"/>
              <a:pPr/>
              <a:t>61</a:t>
            </a:fld>
            <a:r>
              <a:rPr lang="en-US" altLang="zh-CN"/>
              <a:t>/ 61 &gt;</a:t>
            </a:r>
            <a:endParaRPr lang="zh-CN" altLang="en-US" dirty="0"/>
          </a:p>
        </p:txBody>
      </p:sp>
    </p:spTree>
    <p:extLst>
      <p:ext uri="{BB962C8B-B14F-4D97-AF65-F5344CB8AC3E}">
        <p14:creationId xmlns:p14="http://schemas.microsoft.com/office/powerpoint/2010/main" val="8672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3F5D974A-FFAD-0C1C-BF28-F871C7869D01}"/>
              </a:ext>
            </a:extLst>
          </p:cNvPr>
          <p:cNvSpPr/>
          <p:nvPr/>
        </p:nvSpPr>
        <p:spPr>
          <a:xfrm>
            <a:off x="4600829" y="4236271"/>
            <a:ext cx="969467" cy="273543"/>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圆角 22">
            <a:extLst>
              <a:ext uri="{FF2B5EF4-FFF2-40B4-BE49-F238E27FC236}">
                <a16:creationId xmlns:a16="http://schemas.microsoft.com/office/drawing/2014/main" id="{16B91DE3-A48D-36B0-5790-57CB4DA05B9F}"/>
              </a:ext>
            </a:extLst>
          </p:cNvPr>
          <p:cNvSpPr/>
          <p:nvPr/>
        </p:nvSpPr>
        <p:spPr>
          <a:xfrm>
            <a:off x="4619183" y="3125537"/>
            <a:ext cx="611746" cy="333741"/>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圆角 20">
            <a:extLst>
              <a:ext uri="{FF2B5EF4-FFF2-40B4-BE49-F238E27FC236}">
                <a16:creationId xmlns:a16="http://schemas.microsoft.com/office/drawing/2014/main" id="{FF640E47-6531-FDC8-9E9B-F45B4465399E}"/>
              </a:ext>
            </a:extLst>
          </p:cNvPr>
          <p:cNvSpPr/>
          <p:nvPr/>
        </p:nvSpPr>
        <p:spPr>
          <a:xfrm>
            <a:off x="5230929" y="2109750"/>
            <a:ext cx="339366" cy="301657"/>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圆角 19">
            <a:extLst>
              <a:ext uri="{FF2B5EF4-FFF2-40B4-BE49-F238E27FC236}">
                <a16:creationId xmlns:a16="http://schemas.microsoft.com/office/drawing/2014/main" id="{6BB13B00-9467-BCFE-E99E-7398A907CDD8}"/>
              </a:ext>
            </a:extLst>
          </p:cNvPr>
          <p:cNvSpPr/>
          <p:nvPr/>
        </p:nvSpPr>
        <p:spPr>
          <a:xfrm>
            <a:off x="4976904" y="2101464"/>
            <a:ext cx="217315" cy="301657"/>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圆角 10">
            <a:extLst>
              <a:ext uri="{FF2B5EF4-FFF2-40B4-BE49-F238E27FC236}">
                <a16:creationId xmlns:a16="http://schemas.microsoft.com/office/drawing/2014/main" id="{2793972F-5F59-C003-DE32-06C876AD1076}"/>
              </a:ext>
            </a:extLst>
          </p:cNvPr>
          <p:cNvSpPr/>
          <p:nvPr/>
        </p:nvSpPr>
        <p:spPr>
          <a:xfrm>
            <a:off x="4619183" y="2101465"/>
            <a:ext cx="339366" cy="301657"/>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N-gram</a:t>
            </a:r>
            <a:r>
              <a:rPr lang="zh-CN" altLang="en-US" dirty="0">
                <a:sym typeface="Arial" panose="020B0604020202020204" pitchFamily="34" charset="0"/>
              </a:rPr>
              <a:t>的</a:t>
            </a:r>
            <a:r>
              <a:rPr lang="en-US" altLang="zh-CN" dirty="0">
                <a:sym typeface="Arial" panose="020B0604020202020204" pitchFamily="34" charset="0"/>
              </a:rPr>
              <a:t>gram</a:t>
            </a:r>
            <a:endParaRPr lang="zh-CN" altLang="en-US" dirty="0">
              <a:sym typeface="Arial" panose="020B0604020202020204" pitchFamily="34" charset="0"/>
            </a:endParaRPr>
          </a:p>
        </p:txBody>
      </p:sp>
      <p:sp>
        <p:nvSpPr>
          <p:cNvPr id="3" name="文本框 2">
            <a:extLst>
              <a:ext uri="{FF2B5EF4-FFF2-40B4-BE49-F238E27FC236}">
                <a16:creationId xmlns:a16="http://schemas.microsoft.com/office/drawing/2014/main" id="{80904925-0BF1-2C77-253A-15C06826A50C}"/>
              </a:ext>
            </a:extLst>
          </p:cNvPr>
          <p:cNvSpPr txBox="1"/>
          <p:nvPr/>
        </p:nvSpPr>
        <p:spPr>
          <a:xfrm>
            <a:off x="641022" y="1055802"/>
            <a:ext cx="4939645" cy="458459"/>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p"/>
            </a:pPr>
            <a:r>
              <a:rPr lang="en-US" altLang="zh-CN" dirty="0">
                <a:latin typeface="Arial" panose="020B0604020202020204" pitchFamily="34" charset="0"/>
                <a:ea typeface="微软雅黑" panose="020B0503020204020204" pitchFamily="34" charset="-122"/>
                <a:cs typeface="Arial" panose="020B0604020202020204" pitchFamily="34" charset="0"/>
              </a:rPr>
              <a:t>g</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ram</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可以是“词”，也可以是“字”</a:t>
            </a:r>
          </a:p>
        </p:txBody>
      </p:sp>
      <p:sp>
        <p:nvSpPr>
          <p:cNvPr id="5" name="文本框 4">
            <a:extLst>
              <a:ext uri="{FF2B5EF4-FFF2-40B4-BE49-F238E27FC236}">
                <a16:creationId xmlns:a16="http://schemas.microsoft.com/office/drawing/2014/main" id="{B7C31D60-6D82-0293-C722-2DD5A4F8FEE0}"/>
              </a:ext>
            </a:extLst>
          </p:cNvPr>
          <p:cNvSpPr txBox="1"/>
          <p:nvPr/>
        </p:nvSpPr>
        <p:spPr>
          <a:xfrm>
            <a:off x="3101966" y="1987205"/>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1</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BC91A7C9-607F-73B5-DE81-20986634040D}"/>
              </a:ext>
            </a:extLst>
          </p:cNvPr>
          <p:cNvSpPr txBox="1"/>
          <p:nvPr/>
        </p:nvSpPr>
        <p:spPr>
          <a:xfrm>
            <a:off x="3101966" y="2997365"/>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2</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8194454E-6133-282D-1F11-F40E518671FA}"/>
              </a:ext>
            </a:extLst>
          </p:cNvPr>
          <p:cNvSpPr txBox="1"/>
          <p:nvPr/>
        </p:nvSpPr>
        <p:spPr>
          <a:xfrm>
            <a:off x="3101966" y="4105658"/>
            <a:ext cx="970961" cy="461913"/>
          </a:xfrm>
          <a:prstGeom prst="rect">
            <a:avLst/>
          </a:prstGeom>
          <a:noFill/>
        </p:spPr>
        <p:txBody>
          <a:bodyPr wrap="square" rtlCol="0">
            <a:spAutoFit/>
          </a:bodyPr>
          <a:lstStyle/>
          <a:p>
            <a:pPr algn="l">
              <a:lnSpc>
                <a:spcPct val="150000"/>
              </a:lnSpc>
            </a:pPr>
            <a:r>
              <a:rPr lang="en-US" altLang="zh-CN" sz="1800" b="0" i="1"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N</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 3</a:t>
            </a:r>
            <a:endPar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4BE94801-C48B-A973-670F-5096318289FF}"/>
              </a:ext>
            </a:extLst>
          </p:cNvPr>
          <p:cNvSpPr txBox="1"/>
          <p:nvPr/>
        </p:nvSpPr>
        <p:spPr>
          <a:xfrm>
            <a:off x="4600828" y="1987205"/>
            <a:ext cx="1630838" cy="458459"/>
          </a:xfrm>
          <a:prstGeom prst="rect">
            <a:avLst/>
          </a:prstGeom>
          <a:noFill/>
        </p:spPr>
        <p:txBody>
          <a:bodyPr wrap="square" rtlCol="0">
            <a:spAutoFit/>
          </a:bodyPr>
          <a:lstStyle/>
          <a:p>
            <a:pPr algn="l">
              <a:lnSpc>
                <a:spcPct val="150000"/>
              </a:lnSpc>
            </a:pPr>
            <a:r>
              <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 骨 精</a:t>
            </a:r>
          </a:p>
        </p:txBody>
      </p:sp>
      <p:sp>
        <p:nvSpPr>
          <p:cNvPr id="24" name="矩形: 圆角 23">
            <a:extLst>
              <a:ext uri="{FF2B5EF4-FFF2-40B4-BE49-F238E27FC236}">
                <a16:creationId xmlns:a16="http://schemas.microsoft.com/office/drawing/2014/main" id="{543AA274-C79C-90A0-35D2-E66B133BE7ED}"/>
              </a:ext>
            </a:extLst>
          </p:cNvPr>
          <p:cNvSpPr/>
          <p:nvPr/>
        </p:nvSpPr>
        <p:spPr>
          <a:xfrm>
            <a:off x="4976904" y="3131640"/>
            <a:ext cx="611745" cy="317700"/>
          </a:xfrm>
          <a:prstGeom prst="roundRect">
            <a:avLst/>
          </a:prstGeom>
          <a:solidFill>
            <a:schemeClr val="bg1"/>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a:extLst>
              <a:ext uri="{FF2B5EF4-FFF2-40B4-BE49-F238E27FC236}">
                <a16:creationId xmlns:a16="http://schemas.microsoft.com/office/drawing/2014/main" id="{5129ECB6-69B3-0FAA-E6D0-489DF40F5767}"/>
              </a:ext>
            </a:extLst>
          </p:cNvPr>
          <p:cNvSpPr txBox="1"/>
          <p:nvPr/>
        </p:nvSpPr>
        <p:spPr>
          <a:xfrm>
            <a:off x="4600828" y="3013001"/>
            <a:ext cx="1630838" cy="458459"/>
          </a:xfrm>
          <a:prstGeom prst="rect">
            <a:avLst/>
          </a:prstGeom>
          <a:noFill/>
        </p:spPr>
        <p:txBody>
          <a:bodyPr wrap="square" rtlCol="0">
            <a:spAutoFit/>
          </a:bodyPr>
          <a:lstStyle/>
          <a:p>
            <a:pPr algn="l">
              <a:lnSpc>
                <a:spcPct val="150000"/>
              </a:lnSpc>
            </a:pPr>
            <a:r>
              <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 骨 精</a:t>
            </a:r>
          </a:p>
        </p:txBody>
      </p:sp>
      <p:sp>
        <p:nvSpPr>
          <p:cNvPr id="10" name="文本框 9">
            <a:extLst>
              <a:ext uri="{FF2B5EF4-FFF2-40B4-BE49-F238E27FC236}">
                <a16:creationId xmlns:a16="http://schemas.microsoft.com/office/drawing/2014/main" id="{03B3DEAC-EC13-347F-815A-92F4886B103C}"/>
              </a:ext>
            </a:extLst>
          </p:cNvPr>
          <p:cNvSpPr txBox="1"/>
          <p:nvPr/>
        </p:nvSpPr>
        <p:spPr>
          <a:xfrm>
            <a:off x="4600829" y="4105658"/>
            <a:ext cx="1630838" cy="458459"/>
          </a:xfrm>
          <a:prstGeom prst="rect">
            <a:avLst/>
          </a:prstGeom>
          <a:noFill/>
        </p:spPr>
        <p:txBody>
          <a:bodyPr wrap="square" rtlCol="0">
            <a:spAutoFit/>
          </a:bodyPr>
          <a:lstStyle/>
          <a:p>
            <a:pPr algn="l">
              <a:lnSpc>
                <a:spcPct val="150000"/>
              </a:lnSpc>
            </a:pPr>
            <a:r>
              <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 骨 精</a:t>
            </a:r>
          </a:p>
        </p:txBody>
      </p:sp>
      <p:sp>
        <p:nvSpPr>
          <p:cNvPr id="27" name="文本框 26">
            <a:extLst>
              <a:ext uri="{FF2B5EF4-FFF2-40B4-BE49-F238E27FC236}">
                <a16:creationId xmlns:a16="http://schemas.microsoft.com/office/drawing/2014/main" id="{A2AD882B-E990-BB65-D4C2-A19C8E3B44FB}"/>
              </a:ext>
            </a:extLst>
          </p:cNvPr>
          <p:cNvSpPr txBox="1"/>
          <p:nvPr/>
        </p:nvSpPr>
        <p:spPr>
          <a:xfrm>
            <a:off x="6099400" y="1930460"/>
            <a:ext cx="1524733" cy="456535"/>
          </a:xfrm>
          <a:prstGeom prst="rect">
            <a:avLst/>
          </a:prstGeom>
          <a:noFill/>
        </p:spPr>
        <p:txBody>
          <a:bodyPr wrap="square" rtlCol="0">
            <a:spAutoFit/>
          </a:bodyPr>
          <a:lstStyle/>
          <a:p>
            <a:pPr algn="l">
              <a:lnSpc>
                <a:spcPct val="150000"/>
              </a:lnSpc>
            </a:pP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unigram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a:extLst>
              <a:ext uri="{FF2B5EF4-FFF2-40B4-BE49-F238E27FC236}">
                <a16:creationId xmlns:a16="http://schemas.microsoft.com/office/drawing/2014/main" id="{DD8BC273-0243-139D-47D1-039E396DE4A2}"/>
              </a:ext>
            </a:extLst>
          </p:cNvPr>
          <p:cNvSpPr txBox="1"/>
          <p:nvPr/>
        </p:nvSpPr>
        <p:spPr>
          <a:xfrm>
            <a:off x="6099400" y="3027483"/>
            <a:ext cx="1524733" cy="456535"/>
          </a:xfrm>
          <a:prstGeom prst="rect">
            <a:avLst/>
          </a:prstGeom>
          <a:noFill/>
        </p:spPr>
        <p:txBody>
          <a:bodyPr wrap="square" rtlCol="0">
            <a:spAutoFit/>
          </a:bodyPr>
          <a:lstStyle/>
          <a:p>
            <a:pPr algn="l">
              <a:lnSpc>
                <a:spcPct val="150000"/>
              </a:lnSpc>
            </a:pPr>
            <a:r>
              <a:rPr lang="en-US" altLang="zh-CN" dirty="0">
                <a:solidFill>
                  <a:schemeClr val="accent1"/>
                </a:solidFill>
                <a:latin typeface="Arial" panose="020B0604020202020204" pitchFamily="34" charset="0"/>
                <a:ea typeface="微软雅黑" panose="020B0503020204020204" pitchFamily="34" charset="-122"/>
                <a:cs typeface="Arial" panose="020B0604020202020204" pitchFamily="34" charset="0"/>
              </a:rPr>
              <a:t>b</a:t>
            </a: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363D166C-DB67-6D14-CC68-B2178B01B534}"/>
              </a:ext>
            </a:extLst>
          </p:cNvPr>
          <p:cNvSpPr txBox="1"/>
          <p:nvPr/>
        </p:nvSpPr>
        <p:spPr>
          <a:xfrm>
            <a:off x="6087122" y="4047787"/>
            <a:ext cx="1524733" cy="456535"/>
          </a:xfrm>
          <a:prstGeom prst="rect">
            <a:avLst/>
          </a:prstGeom>
          <a:noFill/>
        </p:spPr>
        <p:txBody>
          <a:bodyPr wrap="square" rtlCol="0">
            <a:spAutoFit/>
          </a:bodyPr>
          <a:lstStyle/>
          <a:p>
            <a:pPr algn="l">
              <a:lnSpc>
                <a:spcPct val="150000"/>
              </a:lnSpc>
            </a:pPr>
            <a:r>
              <a:rPr lang="en-US" altLang="zh-CN"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trigram</a:t>
            </a:r>
            <a:endParaRPr lang="zh-CN" altLang="en-US" sz="1800" b="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连接符 31">
            <a:extLst>
              <a:ext uri="{FF2B5EF4-FFF2-40B4-BE49-F238E27FC236}">
                <a16:creationId xmlns:a16="http://schemas.microsoft.com/office/drawing/2014/main" id="{A5CDC7D5-CA67-565A-1163-D1E1A205C306}"/>
              </a:ext>
            </a:extLst>
          </p:cNvPr>
          <p:cNvCxnSpPr>
            <a:cxnSpLocks/>
          </p:cNvCxnSpPr>
          <p:nvPr/>
        </p:nvCxnSpPr>
        <p:spPr>
          <a:xfrm>
            <a:off x="5209974" y="3141838"/>
            <a:ext cx="0" cy="30750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6AF90DC-7892-C292-1E58-A8F33678F9E2}"/>
              </a:ext>
            </a:extLst>
          </p:cNvPr>
          <p:cNvSpPr txBox="1"/>
          <p:nvPr/>
        </p:nvSpPr>
        <p:spPr>
          <a:xfrm>
            <a:off x="7984502" y="1658176"/>
            <a:ext cx="1363980" cy="1156407"/>
          </a:xfrm>
          <a:prstGeom prst="rect">
            <a:avLst/>
          </a:prstGeom>
          <a:noFill/>
        </p:spPr>
        <p:txBody>
          <a:bodyPr wrap="square" rtlCol="0">
            <a:spAutoFit/>
          </a:bodyPr>
          <a:lstStyle/>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a:t>
            </a:r>
            <a:endParaRPr lang="en-US" altLang="zh-CN"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骨</a:t>
            </a: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精</a:t>
            </a:r>
          </a:p>
        </p:txBody>
      </p:sp>
      <p:cxnSp>
        <p:nvCxnSpPr>
          <p:cNvPr id="36" name="直接箭头连接符 35">
            <a:extLst>
              <a:ext uri="{FF2B5EF4-FFF2-40B4-BE49-F238E27FC236}">
                <a16:creationId xmlns:a16="http://schemas.microsoft.com/office/drawing/2014/main" id="{B48BC40F-8F22-56B8-8700-6D458E7CEDF5}"/>
              </a:ext>
            </a:extLst>
          </p:cNvPr>
          <p:cNvCxnSpPr>
            <a:cxnSpLocks/>
          </p:cNvCxnSpPr>
          <p:nvPr/>
        </p:nvCxnSpPr>
        <p:spPr>
          <a:xfrm>
            <a:off x="7258638" y="2226204"/>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612AFC42-9CA3-4B3B-9E35-7DAF5899EDB8}"/>
              </a:ext>
            </a:extLst>
          </p:cNvPr>
          <p:cNvCxnSpPr>
            <a:cxnSpLocks/>
          </p:cNvCxnSpPr>
          <p:nvPr/>
        </p:nvCxnSpPr>
        <p:spPr>
          <a:xfrm>
            <a:off x="7261201" y="3315404"/>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4738C4DD-B1C1-3D10-2874-DE99F70E41A5}"/>
              </a:ext>
            </a:extLst>
          </p:cNvPr>
          <p:cNvSpPr txBox="1"/>
          <p:nvPr/>
        </p:nvSpPr>
        <p:spPr>
          <a:xfrm>
            <a:off x="8012544" y="2896952"/>
            <a:ext cx="1363980" cy="787075"/>
          </a:xfrm>
          <a:prstGeom prst="rect">
            <a:avLst/>
          </a:prstGeom>
          <a:noFill/>
        </p:spPr>
        <p:txBody>
          <a:bodyPr wrap="square" rtlCol="0">
            <a:spAutoFit/>
          </a:bodyPr>
          <a:lstStyle/>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a:t>
            </a: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骨</a:t>
            </a: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骨精</a:t>
            </a:r>
          </a:p>
        </p:txBody>
      </p:sp>
      <p:cxnSp>
        <p:nvCxnSpPr>
          <p:cNvPr id="39" name="直接箭头连接符 38">
            <a:extLst>
              <a:ext uri="{FF2B5EF4-FFF2-40B4-BE49-F238E27FC236}">
                <a16:creationId xmlns:a16="http://schemas.microsoft.com/office/drawing/2014/main" id="{54271E1A-0275-E0C8-F37F-8BDC54DD397E}"/>
              </a:ext>
            </a:extLst>
          </p:cNvPr>
          <p:cNvCxnSpPr>
            <a:cxnSpLocks/>
          </p:cNvCxnSpPr>
          <p:nvPr/>
        </p:nvCxnSpPr>
        <p:spPr>
          <a:xfrm>
            <a:off x="7286680" y="4318817"/>
            <a:ext cx="72586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683504DC-D75C-E50B-FD79-DAFCA54C09D8}"/>
              </a:ext>
            </a:extLst>
          </p:cNvPr>
          <p:cNvSpPr txBox="1"/>
          <p:nvPr/>
        </p:nvSpPr>
        <p:spPr>
          <a:xfrm>
            <a:off x="8012544" y="4088780"/>
            <a:ext cx="1363980" cy="417743"/>
          </a:xfrm>
          <a:prstGeom prst="rect">
            <a:avLst/>
          </a:prstGeom>
          <a:noFill/>
        </p:spPr>
        <p:txBody>
          <a:bodyPr wrap="square" rtlCol="0">
            <a:spAutoFit/>
          </a:bodyPr>
          <a:lstStyle/>
          <a:p>
            <a:pPr algn="l">
              <a:lnSpc>
                <a:spcPct val="150000"/>
              </a:lnSpc>
            </a:pPr>
            <a:r>
              <a:rPr lang="zh-CN" altLang="en-US" sz="16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白</a:t>
            </a:r>
            <a:r>
              <a:rPr lang="zh-CN" altLang="en-US" sz="1600" dirty="0">
                <a:solidFill>
                  <a:schemeClr val="accent1"/>
                </a:solidFill>
                <a:latin typeface="Arial" panose="020B0604020202020204" pitchFamily="34" charset="0"/>
                <a:ea typeface="微软雅黑" panose="020B0503020204020204" pitchFamily="34" charset="-122"/>
                <a:cs typeface="Arial" panose="020B0604020202020204" pitchFamily="34" charset="0"/>
              </a:rPr>
              <a:t>骨精</a:t>
            </a:r>
            <a:endParaRPr lang="en-US" altLang="zh-CN" sz="1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40">
            <a:extLst>
              <a:ext uri="{FF2B5EF4-FFF2-40B4-BE49-F238E27FC236}">
                <a16:creationId xmlns:a16="http://schemas.microsoft.com/office/drawing/2014/main" id="{B5D8F89F-EE9D-9A2B-E577-6FBB3818217F}"/>
              </a:ext>
            </a:extLst>
          </p:cNvPr>
          <p:cNvSpPr txBox="1"/>
          <p:nvPr/>
        </p:nvSpPr>
        <p:spPr>
          <a:xfrm>
            <a:off x="3723436" y="5220741"/>
            <a:ext cx="6507480" cy="458459"/>
          </a:xfrm>
          <a:prstGeom prst="rect">
            <a:avLst/>
          </a:prstGeom>
          <a:noFill/>
        </p:spPr>
        <p:txBody>
          <a:bodyPr wrap="square" rtlCol="0">
            <a:spAutoFit/>
          </a:bodyPr>
          <a:lstStyle/>
          <a:p>
            <a:pPr algn="l">
              <a:lnSpc>
                <a:spcPct val="150000"/>
              </a:lnSpc>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单字级别的文本纠错：</a:t>
            </a: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副院长</a:t>
            </a:r>
            <a:r>
              <a:rPr lang="en-US" altLang="zh-CN" dirty="0">
                <a:latin typeface="Arial" panose="020B0604020202020204" pitchFamily="34" charset="0"/>
                <a:ea typeface="微软雅黑" panose="020B0503020204020204" pitchFamily="34" charset="-122"/>
                <a:cs typeface="Arial" panose="020B0604020202020204" pitchFamily="34" charset="0"/>
              </a:rPr>
              <a:t> or</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付院长</a:t>
            </a:r>
            <a:endPar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灯片编号占位符 11">
            <a:extLst>
              <a:ext uri="{FF2B5EF4-FFF2-40B4-BE49-F238E27FC236}">
                <a16:creationId xmlns:a16="http://schemas.microsoft.com/office/drawing/2014/main" id="{6857EF0E-80BE-BD7D-4315-8228366D083C}"/>
              </a:ext>
            </a:extLst>
          </p:cNvPr>
          <p:cNvSpPr>
            <a:spLocks noGrp="1"/>
          </p:cNvSpPr>
          <p:nvPr>
            <p:ph type="sldNum" sz="quarter" idx="4"/>
          </p:nvPr>
        </p:nvSpPr>
        <p:spPr/>
        <p:txBody>
          <a:bodyPr/>
          <a:lstStyle/>
          <a:p>
            <a:r>
              <a:rPr lang="en-US" altLang="zh-CN"/>
              <a:t>&lt; </a:t>
            </a:r>
            <a:fld id="{A548B57D-AE10-4CF7-A9DF-59FEFA91B28E}" type="slidenum">
              <a:rPr lang="zh-CN" altLang="en-US" smtClean="0"/>
              <a:pPr/>
              <a:t>6</a:t>
            </a:fld>
            <a:r>
              <a:rPr lang="en-US" altLang="zh-CN"/>
              <a:t>/ 61 &gt;</a:t>
            </a:r>
            <a:endParaRPr lang="zh-CN" altLang="en-US" dirty="0"/>
          </a:p>
        </p:txBody>
      </p:sp>
    </p:spTree>
    <p:extLst>
      <p:ext uri="{BB962C8B-B14F-4D97-AF65-F5344CB8AC3E}">
        <p14:creationId xmlns:p14="http://schemas.microsoft.com/office/powerpoint/2010/main" val="65514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NLP</a:t>
            </a:r>
            <a:r>
              <a:rPr lang="zh-CN" altLang="en-US" dirty="0">
                <a:sym typeface="Arial" panose="020B0604020202020204" pitchFamily="34" charset="0"/>
              </a:rPr>
              <a:t>中的“分词”</a:t>
            </a:r>
          </a:p>
        </p:txBody>
      </p:sp>
      <p:sp>
        <p:nvSpPr>
          <p:cNvPr id="3" name="文本框 2">
            <a:extLst>
              <a:ext uri="{FF2B5EF4-FFF2-40B4-BE49-F238E27FC236}">
                <a16:creationId xmlns:a16="http://schemas.microsoft.com/office/drawing/2014/main" id="{A300B69C-B110-9CE0-FB9C-8AF52802F477}"/>
              </a:ext>
            </a:extLst>
          </p:cNvPr>
          <p:cNvSpPr txBox="1"/>
          <p:nvPr/>
        </p:nvSpPr>
        <p:spPr>
          <a:xfrm>
            <a:off x="816746" y="973304"/>
            <a:ext cx="9056850" cy="873957"/>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p"/>
            </a:pPr>
            <a:r>
              <a:rPr lang="zh-CN" altLang="en-US" sz="1800" b="1"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分词</a:t>
            </a:r>
            <a:endParaRPr lang="en-US" altLang="zh-CN"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把语料库中的句子分成一个个的“</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gram</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”，也就是一个个“元素”（</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Token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p>
        </p:txBody>
      </p:sp>
      <p:sp>
        <p:nvSpPr>
          <p:cNvPr id="4" name="文本框 3">
            <a:extLst>
              <a:ext uri="{FF2B5EF4-FFF2-40B4-BE49-F238E27FC236}">
                <a16:creationId xmlns:a16="http://schemas.microsoft.com/office/drawing/2014/main" id="{4932361B-F76D-528E-110A-5C0EB54E420A}"/>
              </a:ext>
            </a:extLst>
          </p:cNvPr>
          <p:cNvSpPr txBox="1"/>
          <p:nvPr/>
        </p:nvSpPr>
        <p:spPr>
          <a:xfrm>
            <a:off x="816746" y="1908678"/>
            <a:ext cx="9056850" cy="458459"/>
          </a:xfrm>
          <a:prstGeom prst="rect">
            <a:avLst/>
          </a:prstGeom>
          <a:noFill/>
        </p:spPr>
        <p:txBody>
          <a:bodyPr wrap="square" rtlCol="0">
            <a:spAutoFit/>
          </a:bodyPr>
          <a:lstStyle/>
          <a:p>
            <a:pPr algn="l">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英文分词工具有</a:t>
            </a:r>
            <a:r>
              <a:rPr lang="en-US" altLang="zh-CN" dirty="0">
                <a:latin typeface="Arial" panose="020B0604020202020204" pitchFamily="34" charset="0"/>
                <a:ea typeface="微软雅黑" panose="020B0503020204020204" pitchFamily="34" charset="-122"/>
                <a:cs typeface="Arial" panose="020B0604020202020204" pitchFamily="34" charset="0"/>
              </a:rPr>
              <a:t>NLTK</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err="1">
                <a:latin typeface="Arial" panose="020B0604020202020204" pitchFamily="34" charset="0"/>
                <a:ea typeface="微软雅黑" panose="020B0503020204020204" pitchFamily="34" charset="-122"/>
                <a:cs typeface="Arial" panose="020B0604020202020204" pitchFamily="34" charset="0"/>
              </a:rPr>
              <a:t>SpaCy</a:t>
            </a:r>
            <a:r>
              <a:rPr lang="zh-CN" altLang="en-US" dirty="0">
                <a:latin typeface="Arial" panose="020B0604020202020204" pitchFamily="34" charset="0"/>
                <a:ea typeface="微软雅黑" panose="020B0503020204020204" pitchFamily="34" charset="-122"/>
                <a:cs typeface="Arial" panose="020B0604020202020204" pitchFamily="34" charset="0"/>
              </a:rPr>
              <a:t>等；中文有</a:t>
            </a:r>
            <a:r>
              <a:rPr lang="en-US" altLang="zh-CN" dirty="0" err="1">
                <a:latin typeface="Arial" panose="020B0604020202020204" pitchFamily="34" charset="0"/>
                <a:ea typeface="微软雅黑" panose="020B0503020204020204" pitchFamily="34" charset="-122"/>
                <a:cs typeface="Arial" panose="020B0604020202020204" pitchFamily="34" charset="0"/>
              </a:rPr>
              <a:t>jieba</a:t>
            </a:r>
            <a:r>
              <a:rPr lang="zh-CN" altLang="en-US" dirty="0">
                <a:latin typeface="Arial" panose="020B0604020202020204" pitchFamily="34" charset="0"/>
                <a:ea typeface="微软雅黑" panose="020B0503020204020204" pitchFamily="34" charset="-122"/>
                <a:cs typeface="Arial" panose="020B0604020202020204" pitchFamily="34" charset="0"/>
              </a:rPr>
              <a:t>库等。</a:t>
            </a:r>
            <a:endPar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2F447674-4B46-22E0-2B46-A66B4695FB26}"/>
              </a:ext>
            </a:extLst>
          </p:cNvPr>
          <p:cNvPicPr>
            <a:picLocks noChangeAspect="1"/>
          </p:cNvPicPr>
          <p:nvPr/>
        </p:nvPicPr>
        <p:blipFill>
          <a:blip r:embed="rId3"/>
          <a:stretch>
            <a:fillRect/>
          </a:stretch>
        </p:blipFill>
        <p:spPr>
          <a:xfrm>
            <a:off x="1308644" y="2534950"/>
            <a:ext cx="8564952" cy="3751112"/>
          </a:xfrm>
          <a:prstGeom prst="rect">
            <a:avLst/>
          </a:prstGeom>
        </p:spPr>
      </p:pic>
      <p:sp>
        <p:nvSpPr>
          <p:cNvPr id="7" name="灯片编号占位符 6">
            <a:extLst>
              <a:ext uri="{FF2B5EF4-FFF2-40B4-BE49-F238E27FC236}">
                <a16:creationId xmlns:a16="http://schemas.microsoft.com/office/drawing/2014/main" id="{336CA1F3-4108-8D76-2385-0D656EF026F6}"/>
              </a:ext>
            </a:extLst>
          </p:cNvPr>
          <p:cNvSpPr>
            <a:spLocks noGrp="1"/>
          </p:cNvSpPr>
          <p:nvPr>
            <p:ph type="sldNum" sz="quarter" idx="4"/>
          </p:nvPr>
        </p:nvSpPr>
        <p:spPr/>
        <p:txBody>
          <a:bodyPr/>
          <a:lstStyle/>
          <a:p>
            <a:r>
              <a:rPr lang="en-US" altLang="zh-CN"/>
              <a:t>&lt; </a:t>
            </a:r>
            <a:fld id="{A548B57D-AE10-4CF7-A9DF-59FEFA91B28E}" type="slidenum">
              <a:rPr lang="zh-CN" altLang="en-US" smtClean="0"/>
              <a:pPr/>
              <a:t>7</a:t>
            </a:fld>
            <a:r>
              <a:rPr lang="en-US" altLang="zh-CN"/>
              <a:t>/ 61 &gt;</a:t>
            </a:r>
            <a:endParaRPr lang="zh-CN" altLang="en-US" dirty="0"/>
          </a:p>
        </p:txBody>
      </p:sp>
    </p:spTree>
    <p:extLst>
      <p:ext uri="{BB962C8B-B14F-4D97-AF65-F5344CB8AC3E}">
        <p14:creationId xmlns:p14="http://schemas.microsoft.com/office/powerpoint/2010/main" val="5708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EDEBB01-F188-00F8-E98E-45701F9E5069}"/>
              </a:ext>
            </a:extLst>
          </p:cNvPr>
          <p:cNvPicPr>
            <a:picLocks noChangeAspect="1"/>
          </p:cNvPicPr>
          <p:nvPr/>
        </p:nvPicPr>
        <p:blipFill>
          <a:blip r:embed="rId3"/>
          <a:stretch>
            <a:fillRect/>
          </a:stretch>
        </p:blipFill>
        <p:spPr>
          <a:xfrm>
            <a:off x="652395" y="2533909"/>
            <a:ext cx="10484756" cy="3833489"/>
          </a:xfrm>
          <a:prstGeom prst="rect">
            <a:avLst/>
          </a:prstGeom>
        </p:spPr>
      </p:pic>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a:xfrm>
            <a:off x="439002" y="294369"/>
            <a:ext cx="9056851" cy="617518"/>
          </a:xfrm>
        </p:spPr>
        <p:txBody>
          <a:bodyPr/>
          <a:lstStyle/>
          <a:p>
            <a:r>
              <a:rPr lang="en-US" altLang="zh-CN" dirty="0">
                <a:sym typeface="Arial" panose="020B0604020202020204" pitchFamily="34" charset="0"/>
              </a:rPr>
              <a:t>NLP</a:t>
            </a:r>
            <a:r>
              <a:rPr lang="zh-CN" altLang="en-US" dirty="0">
                <a:sym typeface="Arial" panose="020B0604020202020204" pitchFamily="34" charset="0"/>
              </a:rPr>
              <a:t>中的“分词”</a:t>
            </a:r>
          </a:p>
        </p:txBody>
      </p:sp>
      <p:sp>
        <p:nvSpPr>
          <p:cNvPr id="3" name="文本框 2">
            <a:extLst>
              <a:ext uri="{FF2B5EF4-FFF2-40B4-BE49-F238E27FC236}">
                <a16:creationId xmlns:a16="http://schemas.microsoft.com/office/drawing/2014/main" id="{A300B69C-B110-9CE0-FB9C-8AF52802F477}"/>
              </a:ext>
            </a:extLst>
          </p:cNvPr>
          <p:cNvSpPr txBox="1"/>
          <p:nvPr/>
        </p:nvSpPr>
        <p:spPr>
          <a:xfrm>
            <a:off x="816746" y="911887"/>
            <a:ext cx="9056850" cy="87395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p"/>
            </a:pPr>
            <a:r>
              <a:rPr lang="zh-CN" altLang="en-US" b="1" dirty="0">
                <a:solidFill>
                  <a:schemeClr val="accent1"/>
                </a:solidFill>
                <a:latin typeface="微软雅黑" panose="020B0503020204020204" pitchFamily="34" charset="-122"/>
                <a:ea typeface="微软雅黑" panose="020B0503020204020204" pitchFamily="34" charset="-122"/>
              </a:rPr>
              <a:t>分词</a:t>
            </a:r>
            <a:endParaRPr lang="en-US" altLang="zh-CN" b="1" dirty="0">
              <a:solidFill>
                <a:schemeClr val="accent1"/>
              </a:solidFill>
              <a:latin typeface="微软雅黑" panose="020B0503020204020204" pitchFamily="34" charset="-122"/>
              <a:ea typeface="微软雅黑" panose="020B0503020204020204" pitchFamily="34" charset="-122"/>
            </a:endParaRPr>
          </a:p>
          <a:p>
            <a:pPr algn="l">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把语料库中的句子分成一个个的“</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gram</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”，也就是一个个“元素”（</a:t>
            </a:r>
            <a:r>
              <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rPr>
              <a:t>Token</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a:t>
            </a:r>
          </a:p>
        </p:txBody>
      </p:sp>
      <p:sp>
        <p:nvSpPr>
          <p:cNvPr id="4" name="文本框 3">
            <a:extLst>
              <a:ext uri="{FF2B5EF4-FFF2-40B4-BE49-F238E27FC236}">
                <a16:creationId xmlns:a16="http://schemas.microsoft.com/office/drawing/2014/main" id="{4932361B-F76D-528E-110A-5C0EB54E420A}"/>
              </a:ext>
            </a:extLst>
          </p:cNvPr>
          <p:cNvSpPr txBox="1"/>
          <p:nvPr/>
        </p:nvSpPr>
        <p:spPr>
          <a:xfrm>
            <a:off x="816746" y="1785844"/>
            <a:ext cx="10156054" cy="873957"/>
          </a:xfrm>
          <a:prstGeom prst="rect">
            <a:avLst/>
          </a:prstGeom>
          <a:noFill/>
        </p:spPr>
        <p:txBody>
          <a:bodyPr wrap="square" rtlCol="0">
            <a:spAutoFit/>
          </a:bodyPr>
          <a:lstStyle/>
          <a:p>
            <a:pPr algn="l">
              <a:lnSpc>
                <a:spcPct val="150000"/>
              </a:lnSpc>
              <a:buClr>
                <a:schemeClr val="accent1"/>
              </a:buClr>
            </a:pPr>
            <a:r>
              <a:rPr lang="en-US" altLang="zh-CN" dirty="0">
                <a:solidFill>
                  <a:srgbClr val="2F5598"/>
                </a:solidFill>
                <a:latin typeface="Arial" panose="020B0604020202020204" pitchFamily="34" charset="0"/>
                <a:ea typeface="微软雅黑" panose="020B0503020204020204" pitchFamily="34" charset="-122"/>
                <a:cs typeface="Arial" panose="020B0604020202020204" pitchFamily="34" charset="0"/>
              </a:rPr>
              <a:t>• </a:t>
            </a:r>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子</a:t>
            </a: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词（</a:t>
            </a:r>
            <a:r>
              <a:rPr lang="en-US" altLang="zh-CN"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sub-word</a:t>
            </a:r>
            <a:r>
              <a:rPr lang="zh-CN" altLang="en-US" sz="1800" b="0" i="0" u="none" strike="noStrike"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a:t>
            </a: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是指单词的一部分，通常是一个单词的较小组成部分。</a:t>
            </a:r>
            <a:endParaRPr lang="en-US" altLang="zh-CN" sz="1800" b="0" i="0" u="none" strike="noStrike" baseline="0" dirty="0">
              <a:latin typeface="Arial" panose="020B0604020202020204" pitchFamily="34" charset="0"/>
              <a:ea typeface="微软雅黑" panose="020B0503020204020204" pitchFamily="34" charset="-122"/>
              <a:cs typeface="Arial" panose="020B0604020202020204" pitchFamily="34" charset="0"/>
            </a:endParaRPr>
          </a:p>
          <a:p>
            <a:pPr algn="l">
              <a:lnSpc>
                <a:spcPct val="150000"/>
              </a:lnSpc>
              <a:buClr>
                <a:schemeClr val="accent1"/>
              </a:buClr>
            </a:pPr>
            <a:r>
              <a:rPr lang="zh-CN" altLang="en-US" sz="1800" b="0" i="0" u="none" strike="noStrike" baseline="0" dirty="0">
                <a:latin typeface="Arial" panose="020B0604020202020204" pitchFamily="34" charset="0"/>
                <a:ea typeface="微软雅黑" panose="020B0503020204020204" pitchFamily="34" charset="-122"/>
                <a:cs typeface="Arial" panose="020B0604020202020204" pitchFamily="34" charset="0"/>
              </a:rPr>
              <a:t>子词分词算法将单词切分成更小的部分，以便更好地处理未登录词、拼写错误和词汇变化等问题。</a:t>
            </a:r>
          </a:p>
        </p:txBody>
      </p:sp>
      <p:sp>
        <p:nvSpPr>
          <p:cNvPr id="6" name="灯片编号占位符 5">
            <a:extLst>
              <a:ext uri="{FF2B5EF4-FFF2-40B4-BE49-F238E27FC236}">
                <a16:creationId xmlns:a16="http://schemas.microsoft.com/office/drawing/2014/main" id="{1A173A76-52AF-FC09-2C9E-C82FE19E2E6E}"/>
              </a:ext>
            </a:extLst>
          </p:cNvPr>
          <p:cNvSpPr>
            <a:spLocks noGrp="1"/>
          </p:cNvSpPr>
          <p:nvPr>
            <p:ph type="sldNum" sz="quarter" idx="4"/>
          </p:nvPr>
        </p:nvSpPr>
        <p:spPr/>
        <p:txBody>
          <a:bodyPr/>
          <a:lstStyle/>
          <a:p>
            <a:r>
              <a:rPr lang="en-US" altLang="zh-CN"/>
              <a:t>&lt; </a:t>
            </a:r>
            <a:fld id="{A548B57D-AE10-4CF7-A9DF-59FEFA91B28E}" type="slidenum">
              <a:rPr lang="zh-CN" altLang="en-US" smtClean="0"/>
              <a:pPr/>
              <a:t>8</a:t>
            </a:fld>
            <a:r>
              <a:rPr lang="en-US" altLang="zh-CN"/>
              <a:t>/ 61 &gt;</a:t>
            </a:r>
            <a:endParaRPr lang="zh-CN" altLang="en-US" dirty="0"/>
          </a:p>
        </p:txBody>
      </p:sp>
    </p:spTree>
    <p:extLst>
      <p:ext uri="{BB962C8B-B14F-4D97-AF65-F5344CB8AC3E}">
        <p14:creationId xmlns:p14="http://schemas.microsoft.com/office/powerpoint/2010/main" val="34265635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50000"/>
          </a:lnSpc>
          <a:defRPr sz="1800" b="0" i="0" u="none" strike="noStrike" baseline="0"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TotalTime>
  <Words>3393</Words>
  <Application>Microsoft Office PowerPoint</Application>
  <PresentationFormat>宽屏</PresentationFormat>
  <Paragraphs>373</Paragraphs>
  <Slides>62</Slides>
  <Notes>61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62</vt:i4>
      </vt:variant>
    </vt:vector>
  </HeadingPairs>
  <TitlesOfParts>
    <vt:vector size="72" baseType="lpstr">
      <vt:lpstr>Wingdings-Regular</vt:lpstr>
      <vt:lpstr>等线</vt:lpstr>
      <vt:lpstr>等线 Light</vt:lpstr>
      <vt:lpstr>微软雅黑</vt:lpstr>
      <vt:lpstr>Arial</vt:lpstr>
      <vt:lpstr>Calibri</vt:lpstr>
      <vt:lpstr>Cambria Math</vt:lpstr>
      <vt:lpstr>Times New Roman</vt:lpstr>
      <vt:lpstr>Wingdings</vt:lpstr>
      <vt:lpstr>Office 主题​​</vt:lpstr>
      <vt:lpstr>PowerPoint 演示文稿</vt:lpstr>
      <vt:lpstr>今日主题</vt:lpstr>
      <vt:lpstr>PowerPoint 演示文稿</vt:lpstr>
      <vt:lpstr>语言模型的定义</vt:lpstr>
      <vt:lpstr>语言模型能判断哪些句子符合语言规律</vt:lpstr>
      <vt:lpstr>N-gram：最早最简单的语言模型</vt:lpstr>
      <vt:lpstr>N-gram的gram</vt:lpstr>
      <vt:lpstr>NLP中的“分词”</vt:lpstr>
      <vt:lpstr>NLP中的“分词”</vt:lpstr>
      <vt:lpstr>N-gram的优点与局限</vt:lpstr>
      <vt:lpstr>PowerPoint 演示文稿</vt:lpstr>
      <vt:lpstr>计算机如何表达语言</vt:lpstr>
      <vt:lpstr>计算机如何表达语言</vt:lpstr>
      <vt:lpstr>词的表示：One-Hot Representation</vt:lpstr>
      <vt:lpstr>词的表示：Distributed Representation</vt:lpstr>
      <vt:lpstr>词向量的内涵</vt:lpstr>
      <vt:lpstr>词向量 ≈ 词嵌入</vt:lpstr>
      <vt:lpstr>PowerPoint 演示文稿</vt:lpstr>
      <vt:lpstr>Word2Vec：一种高效的词向量学习方法</vt:lpstr>
      <vt:lpstr>Word2Vec的两种主要实现方式</vt:lpstr>
      <vt:lpstr>Word2Vec的模型结构</vt:lpstr>
      <vt:lpstr>Word2Vec的历史地位与局限</vt:lpstr>
      <vt:lpstr>PowerPoint 演示文稿</vt:lpstr>
      <vt:lpstr>再谈词向量的局限</vt:lpstr>
      <vt:lpstr>解决思路？引入神经网络</vt:lpstr>
      <vt:lpstr>神经概率语言模型：NPLM</vt:lpstr>
      <vt:lpstr>增强NPLM网络性能</vt:lpstr>
      <vt:lpstr>NPLM和Word2Vec的比较</vt:lpstr>
      <vt:lpstr>NPLM的历史地位与局限</vt:lpstr>
      <vt:lpstr>PowerPoint 演示文稿</vt:lpstr>
      <vt:lpstr>从摩斯电码说起</vt:lpstr>
      <vt:lpstr>序列到序列：编码器-解码器</vt:lpstr>
      <vt:lpstr>Seq2Seq架构</vt:lpstr>
      <vt:lpstr>Seq2Seq的历史地位与局限</vt:lpstr>
      <vt:lpstr>PowerPoint 演示文稿</vt:lpstr>
      <vt:lpstr>Transformer</vt:lpstr>
      <vt:lpstr>Transformer架构点燃了预训练模型的浪潮</vt:lpstr>
      <vt:lpstr>两种不同的Transformer-预训练目标</vt:lpstr>
      <vt:lpstr>两种不同的Transformer-架构</vt:lpstr>
      <vt:lpstr>两种不同的Transformer-双向和单向</vt:lpstr>
      <vt:lpstr>PowerPoint 演示文稿</vt:lpstr>
      <vt:lpstr>GPT – Generative Pre-trained Transformer</vt:lpstr>
      <vt:lpstr>GPT – 预训练 + 微调</vt:lpstr>
      <vt:lpstr>GPT – 预训练 + 微调</vt:lpstr>
      <vt:lpstr>微调</vt:lpstr>
      <vt:lpstr>下游任务微调</vt:lpstr>
      <vt:lpstr>贪心解码VS集束解码</vt:lpstr>
      <vt:lpstr>初代 GPT 总结</vt:lpstr>
      <vt:lpstr>GPT-2</vt:lpstr>
      <vt:lpstr>GPT-2 与 GPT 的区别</vt:lpstr>
      <vt:lpstr>GPT-3</vt:lpstr>
      <vt:lpstr>GPT-3 与 GPT-2的区别</vt:lpstr>
      <vt:lpstr>GPT-3的局限性</vt:lpstr>
      <vt:lpstr>InstructGPT </vt:lpstr>
      <vt:lpstr>技术方案</vt:lpstr>
      <vt:lpstr>技术方案</vt:lpstr>
      <vt:lpstr>SFT</vt:lpstr>
      <vt:lpstr>RM / RLHF</vt:lpstr>
      <vt:lpstr>PPO</vt:lpstr>
      <vt:lpstr>反复迭代</vt:lpstr>
      <vt:lpstr>部分参考资料</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qian qiao</dc:creator>
  <cp:lastModifiedBy>qian qiao</cp:lastModifiedBy>
  <cp:revision>88</cp:revision>
  <dcterms:created xsi:type="dcterms:W3CDTF">2023-05-27T12:41:42Z</dcterms:created>
  <dcterms:modified xsi:type="dcterms:W3CDTF">2023-06-26T13:03:34Z</dcterms:modified>
</cp:coreProperties>
</file>